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2" r:id="rId5"/>
    <p:sldId id="260" r:id="rId6"/>
    <p:sldId id="261" r:id="rId7"/>
    <p:sldId id="263" r:id="rId8"/>
    <p:sldId id="264" r:id="rId9"/>
    <p:sldId id="257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625940-6F9D-E0FE-DAAC-53B88E163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30FE7D-C429-1783-0882-EF764F5E1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763ECA1-9459-A339-ACC0-1C82DDB5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F9513F-0AB6-DE27-6097-B54F13628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880944-FFD1-5856-8E45-40DBC83A4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17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A4F918-BE4F-0527-9CA4-6B8EA1F57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79068E4-3968-0F45-2C0C-2DE6CC341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9814D1-3897-2799-FBD4-DF58F66C9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4FA7DB-EB42-5CC6-11DE-3282218DC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255B18-455B-7D0A-2997-C0A302D9F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7732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97108A-8BC5-E571-0C2C-C433FC4DD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CC1F92A-41D5-762B-8DC9-D784EE173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C1CA9C3-BF57-2F96-D3D3-181D6AAEB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F6DA184-6903-6838-4BD6-4336E9332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7029D2-A599-76BD-FD7E-1CF9B4111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5725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D952C3-2223-101F-F13E-A89A0549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CCF40-A0C0-0B4B-7625-2F32EE1D3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8FB461F-BFA9-22CD-C8D0-F069C856B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9C30FC-1EE0-E5C8-5689-9B5BD01E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2A086DC-AD0D-9A2C-0EA6-1D427C94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07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90F325-81F8-9B63-F94C-D9B4799D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5564FD-C4C3-C0CF-7D71-D96CE743E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9BFB50-6490-CE3E-814E-B15E5AC7B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A05EC0F-D195-BFB5-72B3-E5D89E8D2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7C0D7CA-C03E-69C8-9A14-08099EC32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4406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73CA8C-4C37-5EAC-3227-2D1E11C31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88E323-8080-A7D1-C076-AD86913F0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524F42-D330-FE5B-3D04-3F437BDAA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EB9FCB1-C849-403A-9F67-E5AF277F2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E2FCA44-0605-B758-4A42-4611B2B14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9EBDC3-7340-3156-CC5F-E27694ADA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6954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FA9FD-E560-A2EF-702C-B97CEF5C1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A9003AF-2CB0-AC28-05F3-2EBCF96B3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0BA55E6-2C6F-3579-24A6-24770AD6D5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F92A9E1-311C-E805-A3F4-B1075AAC0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F3AADE8-1503-EA7E-144B-B27DC94A86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547D76-6BBF-49B6-77E7-82774CD02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1FB5863-8218-B306-79A9-4144F6EC0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45DB342-7951-FDC2-AB44-043EAC05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142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0B4581-D77B-1B8A-FF3D-B9266B09A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973320F-A40D-3BBB-328E-BFEB67D4F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5630695-DEC8-9DE9-2C7D-B60EA2F3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CA413CE-B594-8408-A2AD-8DD5A6A2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84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A392703-163E-F471-D1D3-F74F165F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A1A901A7-C741-161D-524E-45B4B53A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DF229DF-7C20-A062-68D2-F4FD287E5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93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793059-3AB3-83AC-6EFC-781113E9A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6385B1-6004-1E7E-021D-93BAE891B4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E87375-4598-EEDE-8E8C-29A96598FC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89BF307-01DC-7B44-8F98-0226DEB7B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866B956-CCD2-E65C-337C-B2313954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8C0D9AA-1BB2-FA94-FB8B-4991FBD4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1617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204854-5D85-9038-B346-185421E1C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B7979C1-C46F-9723-ED25-1249AF951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F2D56AF-6FC8-7DD9-D1DC-A2D27AA5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47165DF-690A-2E24-9A56-1FDF85A1E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482C94-B6EC-00FD-6F44-841A3663C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5522852-5242-00ED-8A39-D1831279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033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100000">
              <a:schemeClr val="accent2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EAA1C0-9A44-7E45-864E-346776D0B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AE60111-F27A-6B36-773C-1BDA4C92F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7480A1-CBF3-2B8D-867D-59BEBF760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AC0B3-D8BC-4AEC-9C17-78A1ABCA5FE1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6A4026-E214-87DB-C2D9-DA0127F07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7273B6-3606-9CA8-228A-B37B2711C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BA7A16-4D58-4F7F-8D29-B1C8A0434C8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455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A912-DBF5-9701-9904-BCD1C17756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1837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  <a:latin typeface="Calleo-Trial" panose="00000800000000000000" pitchFamily="2" charset="-52"/>
              </a:rPr>
              <a:t>ГЕОКОДЕР АДРЕСОВ МОСКВЫ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9BB2DFD-E963-228B-B1AD-B8D5623D8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73336"/>
            <a:ext cx="9144000" cy="1336089"/>
          </a:xfrm>
        </p:spPr>
        <p:txBody>
          <a:bodyPr>
            <a:normAutofit/>
          </a:bodyPr>
          <a:lstStyle/>
          <a:p>
            <a:r>
              <a:rPr lang="en-US" dirty="0">
                <a:latin typeface="Calleo-Trial" panose="00000800000000000000" pitchFamily="2" charset="-52"/>
              </a:rPr>
              <a:t>BEST HACK</a:t>
            </a:r>
            <a:endParaRPr lang="ru-RU" dirty="0">
              <a:latin typeface="Calleo-Trial" panose="00000800000000000000" pitchFamily="2" charset="-52"/>
            </a:endParaRPr>
          </a:p>
          <a:p>
            <a:r>
              <a:rPr lang="en-US" dirty="0">
                <a:latin typeface="Calleo-Trial" panose="00000800000000000000" pitchFamily="2" charset="-52"/>
              </a:rPr>
              <a:t>“</a:t>
            </a:r>
            <a:r>
              <a:rPr lang="ru-RU" dirty="0">
                <a:latin typeface="Calleo-Trial" panose="00000800000000000000" pitchFamily="2" charset="-52"/>
              </a:rPr>
              <a:t>МЕТОД ЛАПТЯ</a:t>
            </a:r>
            <a:r>
              <a:rPr lang="en-US" dirty="0">
                <a:latin typeface="Calleo-Trial" panose="00000800000000000000" pitchFamily="2" charset="-52"/>
              </a:rPr>
              <a:t>”</a:t>
            </a:r>
            <a:endParaRPr lang="ru-RU" dirty="0">
              <a:latin typeface="Calleo-Trial" panose="00000800000000000000" pitchFamily="2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B1FCEA6-2E5C-B459-68B9-C40334C85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8" y="3732363"/>
            <a:ext cx="4048217" cy="3125637"/>
          </a:xfrm>
          <a:prstGeom prst="rect">
            <a:avLst/>
          </a:prstGeom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5A025C06-E9FD-9504-66F9-D5A41B39D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7" t="21900" r="30198" b="24963"/>
          <a:stretch>
            <a:fillRect/>
          </a:stretch>
        </p:blipFill>
        <p:spPr bwMode="auto">
          <a:xfrm>
            <a:off x="9350130" y="248574"/>
            <a:ext cx="2368395" cy="21306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9FB547B-6EF5-4C99-C7B8-2EFF58DAC75B}"/>
              </a:ext>
            </a:extLst>
          </p:cNvPr>
          <p:cNvSpPr txBox="1">
            <a:spLocks/>
          </p:cNvSpPr>
          <p:nvPr/>
        </p:nvSpPr>
        <p:spPr>
          <a:xfrm>
            <a:off x="-1340063" y="534201"/>
            <a:ext cx="9453237" cy="1336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alleo-Trial" panose="00000800000000000000" pitchFamily="2" charset="-52"/>
              </a:rPr>
              <a:t>REU DATA SCIENCE CLUB</a:t>
            </a:r>
            <a:endParaRPr lang="ru-RU" dirty="0">
              <a:latin typeface="Calleo-Trial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05140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14112-966E-8826-32F5-ADEBDED3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видео_сайт">
            <a:hlinkClick r:id="" action="ppaction://media"/>
            <a:extLst>
              <a:ext uri="{FF2B5EF4-FFF2-40B4-BE49-F238E27FC236}">
                <a16:creationId xmlns:a16="http://schemas.microsoft.com/office/drawing/2014/main" id="{562FDF02-0133-C51C-701C-E4E862B1F8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34461" y="0"/>
            <a:ext cx="12660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2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14112-966E-8826-32F5-ADEBDED32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D9B312-2C11-1470-A864-112EB30ED18C}"/>
              </a:ext>
            </a:extLst>
          </p:cNvPr>
          <p:cNvSpPr txBox="1"/>
          <p:nvPr/>
        </p:nvSpPr>
        <p:spPr>
          <a:xfrm>
            <a:off x="2772272" y="530174"/>
            <a:ext cx="62707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НАПРАВЛЕНИЯ РАЗВИТИЯ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5156F100-116A-9A17-2222-BDE5C5EE686D}"/>
              </a:ext>
            </a:extLst>
          </p:cNvPr>
          <p:cNvSpPr/>
          <p:nvPr/>
        </p:nvSpPr>
        <p:spPr>
          <a:xfrm>
            <a:off x="216893" y="2050435"/>
            <a:ext cx="5632033" cy="1901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B540DB-4504-4F34-4A60-C07373EA15A2}"/>
              </a:ext>
            </a:extLst>
          </p:cNvPr>
          <p:cNvSpPr txBox="1"/>
          <p:nvPr/>
        </p:nvSpPr>
        <p:spPr>
          <a:xfrm>
            <a:off x="262550" y="1635776"/>
            <a:ext cx="5540721" cy="212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 err="1">
                <a:solidFill>
                  <a:schemeClr val="bg1"/>
                </a:solidFill>
                <a:latin typeface="Calleo-Trial" panose="00000800000000000000" pitchFamily="2" charset="-52"/>
              </a:rPr>
              <a:t>Геокодирование</a:t>
            </a:r>
            <a:r>
              <a:rPr lang="ru-RU" sz="1600" dirty="0">
                <a:solidFill>
                  <a:schemeClr val="bg1"/>
                </a:solidFill>
                <a:latin typeface="Calleo-Trial" panose="00000800000000000000" pitchFamily="2" charset="-52"/>
              </a:rPr>
              <a:t> по нескольким источникам</a:t>
            </a:r>
          </a:p>
          <a:p>
            <a:endParaRPr lang="ru-RU" sz="1400" dirty="0">
              <a:latin typeface="Calleo-Trial" panose="000008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1. Объединение OSM с данными ФИАС / Росреестра.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2. Обогащение информации (округ, район, кадастровые данные).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3. Кросс-проверка координат из разных источников.</a:t>
            </a: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8AEA1D0E-00A1-7A56-CB52-EDCA8A2DEBD3}"/>
              </a:ext>
            </a:extLst>
          </p:cNvPr>
          <p:cNvSpPr/>
          <p:nvPr/>
        </p:nvSpPr>
        <p:spPr>
          <a:xfrm>
            <a:off x="244830" y="4611064"/>
            <a:ext cx="5632033" cy="20613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924833E-ECD2-84B1-49F7-B2F01F650583}"/>
              </a:ext>
            </a:extLst>
          </p:cNvPr>
          <p:cNvSpPr/>
          <p:nvPr/>
        </p:nvSpPr>
        <p:spPr>
          <a:xfrm>
            <a:off x="6227056" y="2050435"/>
            <a:ext cx="5702396" cy="190122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00E02-C30C-A0AF-213C-53147DD1894B}"/>
              </a:ext>
            </a:extLst>
          </p:cNvPr>
          <p:cNvSpPr txBox="1"/>
          <p:nvPr/>
        </p:nvSpPr>
        <p:spPr>
          <a:xfrm>
            <a:off x="332912" y="4154184"/>
            <a:ext cx="5470359" cy="2450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lleo-Trial" panose="00000800000000000000" pitchFamily="2" charset="-52"/>
              </a:rPr>
              <a:t>Улучшение обработки текстов</a:t>
            </a:r>
          </a:p>
          <a:p>
            <a:endParaRPr lang="ru-RU" sz="1400" dirty="0">
              <a:latin typeface="Calleo-Trial" panose="000008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1. Модель на основе </a:t>
            </a:r>
            <a:r>
              <a:rPr lang="ru-RU" sz="1400" dirty="0" err="1">
                <a:latin typeface="Calleo-Trial" panose="00000800000000000000" pitchFamily="2" charset="-52"/>
              </a:rPr>
              <a:t>sentence</a:t>
            </a:r>
            <a:r>
              <a:rPr lang="ru-RU" sz="1400" dirty="0">
                <a:latin typeface="Calleo-Trial" panose="00000800000000000000" pitchFamily="2" charset="-52"/>
              </a:rPr>
              <a:t> </a:t>
            </a:r>
            <a:r>
              <a:rPr lang="ru-RU" sz="1400" dirty="0" err="1">
                <a:latin typeface="Calleo-Trial" panose="00000800000000000000" pitchFamily="2" charset="-52"/>
              </a:rPr>
              <a:t>embeddings</a:t>
            </a:r>
            <a:r>
              <a:rPr lang="ru-RU" sz="1400" dirty="0">
                <a:latin typeface="Calleo-Trial" panose="00000800000000000000" pitchFamily="2" charset="-52"/>
              </a:rPr>
              <a:t> для улиц и номеров.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2. Обработка опечаток через нейросетевые корректоры.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3. Расширенный словарь сокращений (исторические названия, варианты написания).</a:t>
            </a: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BD5853D9-E6A0-8330-9D3D-F4739B8855BA}"/>
              </a:ext>
            </a:extLst>
          </p:cNvPr>
          <p:cNvSpPr/>
          <p:nvPr/>
        </p:nvSpPr>
        <p:spPr>
          <a:xfrm>
            <a:off x="6227055" y="4611064"/>
            <a:ext cx="5632033" cy="206134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DFACEC-BF53-EAFB-6954-4CAFD90AE89A}"/>
              </a:ext>
            </a:extLst>
          </p:cNvPr>
          <p:cNvSpPr txBox="1"/>
          <p:nvPr/>
        </p:nvSpPr>
        <p:spPr>
          <a:xfrm>
            <a:off x="6297418" y="1635776"/>
            <a:ext cx="5876952" cy="2127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lleo-Trial" panose="00000800000000000000" pitchFamily="2" charset="-52"/>
              </a:rPr>
              <a:t>Геопространственные индексы</a:t>
            </a:r>
          </a:p>
          <a:p>
            <a:endParaRPr lang="ru-RU" sz="1400" dirty="0">
              <a:latin typeface="Calleo-Trial" panose="000008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1. Переход с B-</a:t>
            </a:r>
            <a:r>
              <a:rPr lang="ru-RU" sz="1400" dirty="0" err="1">
                <a:latin typeface="Calleo-Trial" panose="00000800000000000000" pitchFamily="2" charset="-52"/>
              </a:rPr>
              <a:t>tree</a:t>
            </a:r>
            <a:r>
              <a:rPr lang="ru-RU" sz="1400" dirty="0">
                <a:latin typeface="Calleo-Trial" panose="00000800000000000000" pitchFamily="2" charset="-52"/>
              </a:rPr>
              <a:t> на </a:t>
            </a:r>
            <a:r>
              <a:rPr lang="ru-RU" sz="1400" dirty="0" err="1">
                <a:latin typeface="Calleo-Trial" panose="00000800000000000000" pitchFamily="2" charset="-52"/>
              </a:rPr>
              <a:t>PostGIS</a:t>
            </a:r>
            <a:r>
              <a:rPr lang="ru-RU" sz="1400" dirty="0">
                <a:latin typeface="Calleo-Trial" panose="00000800000000000000" pitchFamily="2" charset="-52"/>
              </a:rPr>
              <a:t> + </a:t>
            </a:r>
            <a:r>
              <a:rPr lang="ru-RU" sz="1400" dirty="0" err="1">
                <a:latin typeface="Calleo-Trial" panose="00000800000000000000" pitchFamily="2" charset="-52"/>
              </a:rPr>
              <a:t>GiST</a:t>
            </a:r>
            <a:r>
              <a:rPr lang="ru-RU" sz="1400" dirty="0">
                <a:latin typeface="Calleo-Trial" panose="00000800000000000000" pitchFamily="2" charset="-52"/>
              </a:rPr>
              <a:t>/BRIN индексы.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2. Быстрый поиск ближайших зданий по геометрии, а не только тексту.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3. Улучшение качества на неполных запросах (“Тверская, дом у метро…”).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7EAA16-4424-CB7D-0681-DFDD0E07346F}"/>
              </a:ext>
            </a:extLst>
          </p:cNvPr>
          <p:cNvSpPr txBox="1"/>
          <p:nvPr/>
        </p:nvSpPr>
        <p:spPr>
          <a:xfrm>
            <a:off x="6315139" y="4217845"/>
            <a:ext cx="5246388" cy="2385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Calleo-Trial" panose="00000800000000000000" pitchFamily="2" charset="-52"/>
              </a:rPr>
              <a:t>Новые способы взаимодействия</a:t>
            </a:r>
          </a:p>
          <a:p>
            <a:endParaRPr lang="ru-RU" sz="1400" dirty="0">
              <a:latin typeface="Calleo-Trial" panose="000008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1. </a:t>
            </a:r>
            <a:r>
              <a:rPr lang="ru-RU" sz="1400" dirty="0" err="1">
                <a:latin typeface="Calleo-Trial" panose="00000800000000000000" pitchFamily="2" charset="-52"/>
              </a:rPr>
              <a:t>Автодополнение</a:t>
            </a:r>
            <a:r>
              <a:rPr lang="ru-RU" sz="1400" dirty="0">
                <a:latin typeface="Calleo-Trial" panose="00000800000000000000" pitchFamily="2" charset="-52"/>
              </a:rPr>
              <a:t> адресов (</a:t>
            </a:r>
            <a:r>
              <a:rPr lang="ru-RU" sz="1400" dirty="0" err="1">
                <a:latin typeface="Calleo-Trial" panose="00000800000000000000" pitchFamily="2" charset="-52"/>
              </a:rPr>
              <a:t>autocomplete</a:t>
            </a:r>
            <a:r>
              <a:rPr lang="ru-RU" sz="1400" dirty="0">
                <a:latin typeface="Calleo-Trial" panose="00000800000000000000" pitchFamily="2" charset="-52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2. API для обратного </a:t>
            </a:r>
            <a:r>
              <a:rPr lang="ru-RU" sz="1400" dirty="0" err="1">
                <a:latin typeface="Calleo-Trial" panose="00000800000000000000" pitchFamily="2" charset="-52"/>
              </a:rPr>
              <a:t>геокодирования</a:t>
            </a:r>
            <a:r>
              <a:rPr lang="ru-RU" sz="1400" dirty="0">
                <a:latin typeface="Calleo-Trial" panose="00000800000000000000" pitchFamily="2" charset="-52"/>
              </a:rPr>
              <a:t> (</a:t>
            </a:r>
            <a:r>
              <a:rPr lang="ru-RU" sz="1400" dirty="0" err="1">
                <a:latin typeface="Calleo-Trial" panose="00000800000000000000" pitchFamily="2" charset="-52"/>
              </a:rPr>
              <a:t>lat</a:t>
            </a:r>
            <a:r>
              <a:rPr lang="ru-RU" sz="1400" dirty="0">
                <a:latin typeface="Calleo-Trial" panose="00000800000000000000" pitchFamily="2" charset="-52"/>
              </a:rPr>
              <a:t>/</a:t>
            </a:r>
            <a:r>
              <a:rPr lang="ru-RU" sz="1400" dirty="0" err="1">
                <a:latin typeface="Calleo-Trial" panose="00000800000000000000" pitchFamily="2" charset="-52"/>
              </a:rPr>
              <a:t>lon</a:t>
            </a:r>
            <a:r>
              <a:rPr lang="ru-RU" sz="1400" dirty="0">
                <a:latin typeface="Calleo-Trial" panose="00000800000000000000" pitchFamily="2" charset="-52"/>
              </a:rPr>
              <a:t> → адрес).</a:t>
            </a:r>
          </a:p>
          <a:p>
            <a:pPr>
              <a:lnSpc>
                <a:spcPct val="150000"/>
              </a:lnSpc>
            </a:pPr>
            <a:r>
              <a:rPr lang="ru-RU" sz="1400" dirty="0">
                <a:latin typeface="Calleo-Trial" panose="00000800000000000000" pitchFamily="2" charset="-52"/>
              </a:rPr>
              <a:t>3. Веб-карта с визуализацией поиска и ранжирования.</a:t>
            </a:r>
          </a:p>
          <a:p>
            <a:endParaRPr lang="ru-RU" sz="1400" dirty="0">
              <a:latin typeface="Calleo-Trial" panose="00000800000000000000" pitchFamily="2" charset="-52"/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C6E957B-2D05-1A99-2EBA-31AFDCD8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01" y="172102"/>
            <a:ext cx="2103045" cy="1184715"/>
          </a:xfrm>
          <a:prstGeom prst="rect">
            <a:avLst/>
          </a:prstGeom>
        </p:spPr>
      </p:pic>
      <p:pic>
        <p:nvPicPr>
          <p:cNvPr id="7175" name="Picture 7" descr="Picture background">
            <a:extLst>
              <a:ext uri="{FF2B5EF4-FFF2-40B4-BE49-F238E27FC236}">
                <a16:creationId xmlns:a16="http://schemas.microsoft.com/office/drawing/2014/main" id="{566E31F3-6387-DAA9-BCAA-99DF5EFC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994" y="116427"/>
            <a:ext cx="1258936" cy="125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182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F5FC-7825-A14A-0F5B-5055FB5D7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E7874D-D6AE-FCB4-1CE7-D5A9F83CEF13}"/>
              </a:ext>
            </a:extLst>
          </p:cNvPr>
          <p:cNvSpPr txBox="1"/>
          <p:nvPr/>
        </p:nvSpPr>
        <p:spPr>
          <a:xfrm>
            <a:off x="332912" y="369792"/>
            <a:ext cx="1129239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НАША КОМАНДА </a:t>
            </a:r>
            <a:endParaRPr lang="en-US" sz="3200" dirty="0">
              <a:solidFill>
                <a:schemeClr val="bg1"/>
              </a:solidFill>
              <a:latin typeface="Calleo-Trial" panose="00000800000000000000" pitchFamily="2" charset="-52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“</a:t>
            </a:r>
            <a:r>
              <a:rPr lang="ru-RU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МЕТОД ЛАПТЯ</a:t>
            </a:r>
            <a:r>
              <a:rPr lang="en-US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”</a:t>
            </a:r>
            <a:r>
              <a:rPr lang="ru-RU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 –</a:t>
            </a:r>
            <a:r>
              <a:rPr lang="en-US" sz="3200" dirty="0">
                <a:solidFill>
                  <a:schemeClr val="bg1"/>
                </a:solidFill>
                <a:latin typeface="Calleo-Trial" panose="00000800000000000000" pitchFamily="2" charset="-52"/>
              </a:rPr>
              <a:t> REU DATA SCIENCE CLUB</a:t>
            </a:r>
            <a:endParaRPr lang="ru-RU" sz="3200" dirty="0">
              <a:solidFill>
                <a:schemeClr val="bg1"/>
              </a:solidFill>
              <a:latin typeface="Calleo-Trial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3804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18D6C-6094-9A5B-052E-16917901F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C081832D-0FE2-F501-4A06-EFAE1AA2A040}"/>
              </a:ext>
            </a:extLst>
          </p:cNvPr>
          <p:cNvSpPr/>
          <p:nvPr/>
        </p:nvSpPr>
        <p:spPr>
          <a:xfrm>
            <a:off x="9327171" y="2543209"/>
            <a:ext cx="2417276" cy="80608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C1ADC1-C6C3-EC75-7864-B988D059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0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АРХИТЕКТУРА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625197-1C2E-6A68-00AB-0B137555A65D}"/>
              </a:ext>
            </a:extLst>
          </p:cNvPr>
          <p:cNvSpPr txBox="1"/>
          <p:nvPr/>
        </p:nvSpPr>
        <p:spPr>
          <a:xfrm>
            <a:off x="575374" y="1344870"/>
            <a:ext cx="2451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 err="1">
                <a:latin typeface="Calleo-Trial" panose="00000800000000000000" pitchFamily="2" charset="-52"/>
              </a:rPr>
              <a:t>OpenStreetMap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032" name="Прямоугольник: скругленные углы 1031">
            <a:extLst>
              <a:ext uri="{FF2B5EF4-FFF2-40B4-BE49-F238E27FC236}">
                <a16:creationId xmlns:a16="http://schemas.microsoft.com/office/drawing/2014/main" id="{CE516E16-903A-E5D1-7A3B-1FDAC5708425}"/>
              </a:ext>
            </a:extLst>
          </p:cNvPr>
          <p:cNvSpPr/>
          <p:nvPr/>
        </p:nvSpPr>
        <p:spPr>
          <a:xfrm>
            <a:off x="407406" y="2118511"/>
            <a:ext cx="2402922" cy="14586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409DC-1E0D-DF07-28F5-3DDEACF5F2F2}"/>
              </a:ext>
            </a:extLst>
          </p:cNvPr>
          <p:cNvSpPr txBox="1"/>
          <p:nvPr/>
        </p:nvSpPr>
        <p:spPr>
          <a:xfrm>
            <a:off x="342030" y="2211093"/>
            <a:ext cx="25193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ETL: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Экспорт +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очистка +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нормализация</a:t>
            </a:r>
          </a:p>
        </p:txBody>
      </p:sp>
      <p:sp>
        <p:nvSpPr>
          <p:cNvPr id="1024" name="Прямоугольник: скругленные углы 1023">
            <a:extLst>
              <a:ext uri="{FF2B5EF4-FFF2-40B4-BE49-F238E27FC236}">
                <a16:creationId xmlns:a16="http://schemas.microsoft.com/office/drawing/2014/main" id="{2499D145-D393-E470-D7DC-41321DA30AAD}"/>
              </a:ext>
            </a:extLst>
          </p:cNvPr>
          <p:cNvSpPr/>
          <p:nvPr/>
        </p:nvSpPr>
        <p:spPr>
          <a:xfrm>
            <a:off x="3402505" y="1445118"/>
            <a:ext cx="5305330" cy="485510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F1C04-9D2B-5A67-2AC1-1CD9F2E7726D}"/>
              </a:ext>
            </a:extLst>
          </p:cNvPr>
          <p:cNvSpPr txBox="1"/>
          <p:nvPr/>
        </p:nvSpPr>
        <p:spPr>
          <a:xfrm>
            <a:off x="9459221" y="1478931"/>
            <a:ext cx="2153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Пользователи</a:t>
            </a:r>
          </a:p>
        </p:txBody>
      </p:sp>
      <p:sp>
        <p:nvSpPr>
          <p:cNvPr id="1029" name="Прямоугольник: скругленные углы 1028">
            <a:extLst>
              <a:ext uri="{FF2B5EF4-FFF2-40B4-BE49-F238E27FC236}">
                <a16:creationId xmlns:a16="http://schemas.microsoft.com/office/drawing/2014/main" id="{27B94AEC-076C-BC4B-27EF-C1BB2AB69A57}"/>
              </a:ext>
            </a:extLst>
          </p:cNvPr>
          <p:cNvSpPr/>
          <p:nvPr/>
        </p:nvSpPr>
        <p:spPr>
          <a:xfrm>
            <a:off x="3531899" y="3671090"/>
            <a:ext cx="2509002" cy="144865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E9A34D-CF6F-BEE2-CE00-BA0041212D9C}"/>
              </a:ext>
            </a:extLst>
          </p:cNvPr>
          <p:cNvSpPr txBox="1"/>
          <p:nvPr/>
        </p:nvSpPr>
        <p:spPr>
          <a:xfrm>
            <a:off x="9300012" y="2638259"/>
            <a:ext cx="248819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Calleo-Trial" panose="00000800000000000000" pitchFamily="2" charset="-52"/>
              </a:rPr>
              <a:t>API</a:t>
            </a:r>
          </a:p>
          <a:p>
            <a:pPr algn="ctr"/>
            <a:r>
              <a:rPr lang="ru-RU" sz="1600" dirty="0">
                <a:latin typeface="Calleo-Trial" panose="00000800000000000000" pitchFamily="2" charset="-52"/>
              </a:rPr>
              <a:t>(</a:t>
            </a:r>
            <a:r>
              <a:rPr lang="ru-RU" sz="1600" dirty="0" err="1">
                <a:latin typeface="Calleo-Trial" panose="00000800000000000000" pitchFamily="2" charset="-52"/>
              </a:rPr>
              <a:t>FastAPI</a:t>
            </a:r>
            <a:r>
              <a:rPr lang="ru-RU" sz="1600" dirty="0">
                <a:latin typeface="Calleo-Trial" panose="00000800000000000000" pitchFamily="2" charset="-52"/>
              </a:rPr>
              <a:t> + </a:t>
            </a:r>
            <a:r>
              <a:rPr lang="en-US" sz="1600" dirty="0" err="1">
                <a:latin typeface="Calleo-Trial" panose="00000800000000000000" pitchFamily="2" charset="-52"/>
              </a:rPr>
              <a:t>Uvicorn</a:t>
            </a:r>
            <a:r>
              <a:rPr lang="en-US" sz="1600" dirty="0">
                <a:latin typeface="Calleo-Trial" panose="00000800000000000000" pitchFamily="2" charset="-52"/>
              </a:rPr>
              <a:t>)</a:t>
            </a:r>
            <a:endParaRPr lang="ru-RU" sz="1600" dirty="0">
              <a:latin typeface="Calleo-Trial" panose="00000800000000000000" pitchFamily="2" charset="-5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1BAE7-271E-C4A7-4358-BF2E2313D9F4}"/>
              </a:ext>
            </a:extLst>
          </p:cNvPr>
          <p:cNvSpPr txBox="1"/>
          <p:nvPr/>
        </p:nvSpPr>
        <p:spPr>
          <a:xfrm>
            <a:off x="4767693" y="1600063"/>
            <a:ext cx="2597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Сервис </a:t>
            </a:r>
            <a:r>
              <a:rPr lang="ru-RU" dirty="0" err="1">
                <a:latin typeface="Calleo-Trial" panose="00000800000000000000" pitchFamily="2" charset="-52"/>
              </a:rPr>
              <a:t>геокодера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1CD79-D3E4-FAE1-801F-D79E576C693B}"/>
              </a:ext>
            </a:extLst>
          </p:cNvPr>
          <p:cNvSpPr txBox="1"/>
          <p:nvPr/>
        </p:nvSpPr>
        <p:spPr>
          <a:xfrm>
            <a:off x="3580865" y="3788069"/>
            <a:ext cx="23736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atin typeface="Calleo-Trial" panose="00000800000000000000" pitchFamily="2" charset="-52"/>
              </a:rPr>
              <a:t>Baseline-геокодер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(точный поиск по БД)</a:t>
            </a:r>
          </a:p>
        </p:txBody>
      </p:sp>
      <p:sp>
        <p:nvSpPr>
          <p:cNvPr id="1025" name="Прямоугольник: скругленные углы 1024">
            <a:extLst>
              <a:ext uri="{FF2B5EF4-FFF2-40B4-BE49-F238E27FC236}">
                <a16:creationId xmlns:a16="http://schemas.microsoft.com/office/drawing/2014/main" id="{1E942CA2-ABC9-898E-1E71-7EAF562D318E}"/>
              </a:ext>
            </a:extLst>
          </p:cNvPr>
          <p:cNvSpPr/>
          <p:nvPr/>
        </p:nvSpPr>
        <p:spPr>
          <a:xfrm>
            <a:off x="6355754" y="3681120"/>
            <a:ext cx="2509002" cy="148089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27" name="Прямоугольник: скругленные углы 1026">
            <a:extLst>
              <a:ext uri="{FF2B5EF4-FFF2-40B4-BE49-F238E27FC236}">
                <a16:creationId xmlns:a16="http://schemas.microsoft.com/office/drawing/2014/main" id="{B8C01F93-BDF6-3328-C7FC-4262B503ABD7}"/>
              </a:ext>
            </a:extLst>
          </p:cNvPr>
          <p:cNvSpPr/>
          <p:nvPr/>
        </p:nvSpPr>
        <p:spPr>
          <a:xfrm>
            <a:off x="4718961" y="5416808"/>
            <a:ext cx="2597056" cy="55013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3" name="Прямоугольник: скругленные углы 1032">
            <a:extLst>
              <a:ext uri="{FF2B5EF4-FFF2-40B4-BE49-F238E27FC236}">
                <a16:creationId xmlns:a16="http://schemas.microsoft.com/office/drawing/2014/main" id="{F540FCD7-8A7C-1392-BFBA-F8E2E7E16DB1}"/>
              </a:ext>
            </a:extLst>
          </p:cNvPr>
          <p:cNvSpPr/>
          <p:nvPr/>
        </p:nvSpPr>
        <p:spPr>
          <a:xfrm>
            <a:off x="407406" y="4035871"/>
            <a:ext cx="2453974" cy="193107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3C39BA-F6F0-0719-6B57-EE1316EC1A41}"/>
              </a:ext>
            </a:extLst>
          </p:cNvPr>
          <p:cNvSpPr txBox="1"/>
          <p:nvPr/>
        </p:nvSpPr>
        <p:spPr>
          <a:xfrm>
            <a:off x="6376563" y="3815227"/>
            <a:ext cx="24881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Улучшенный </a:t>
            </a:r>
            <a:r>
              <a:rPr lang="ru-RU" dirty="0" err="1">
                <a:latin typeface="Calleo-Trial" panose="00000800000000000000" pitchFamily="2" charset="-52"/>
              </a:rPr>
              <a:t>геокодер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en-US" dirty="0">
                <a:latin typeface="Calleo-Trial" panose="00000800000000000000" pitchFamily="2" charset="-52"/>
              </a:rPr>
              <a:t>(</a:t>
            </a:r>
            <a:r>
              <a:rPr lang="en-US" dirty="0" err="1">
                <a:latin typeface="Calleo-Trial" panose="00000800000000000000" pitchFamily="2" charset="-52"/>
              </a:rPr>
              <a:t>RapidFuzz</a:t>
            </a:r>
            <a:r>
              <a:rPr lang="en-US" dirty="0">
                <a:latin typeface="Calleo-Trial" panose="00000800000000000000" pitchFamily="2" charset="-52"/>
              </a:rPr>
              <a:t> + </a:t>
            </a:r>
            <a:r>
              <a:rPr lang="ru-RU" dirty="0">
                <a:latin typeface="Calleo-Trial" panose="00000800000000000000" pitchFamily="2" charset="-52"/>
              </a:rPr>
              <a:t>скоринг)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7DD0CF-E761-4EF4-5551-C899F6895CD4}"/>
              </a:ext>
            </a:extLst>
          </p:cNvPr>
          <p:cNvSpPr txBox="1"/>
          <p:nvPr/>
        </p:nvSpPr>
        <p:spPr>
          <a:xfrm>
            <a:off x="4732101" y="5507209"/>
            <a:ext cx="26888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 Кэш результатов</a:t>
            </a:r>
          </a:p>
        </p:txBody>
      </p:sp>
      <p:sp>
        <p:nvSpPr>
          <p:cNvPr id="1034" name="Прямоугольник: скругленные углы 1033">
            <a:extLst>
              <a:ext uri="{FF2B5EF4-FFF2-40B4-BE49-F238E27FC236}">
                <a16:creationId xmlns:a16="http://schemas.microsoft.com/office/drawing/2014/main" id="{C177298C-78D2-D625-6F91-F88640F4CF1C}"/>
              </a:ext>
            </a:extLst>
          </p:cNvPr>
          <p:cNvSpPr/>
          <p:nvPr/>
        </p:nvSpPr>
        <p:spPr>
          <a:xfrm>
            <a:off x="9315411" y="5069659"/>
            <a:ext cx="2417276" cy="16825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C52C07-40E5-CFE9-A189-75B5DE23FBFA}"/>
              </a:ext>
            </a:extLst>
          </p:cNvPr>
          <p:cNvSpPr txBox="1"/>
          <p:nvPr/>
        </p:nvSpPr>
        <p:spPr>
          <a:xfrm>
            <a:off x="-147889" y="4201613"/>
            <a:ext cx="353712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 err="1">
                <a:latin typeface="Calleo-Trial" panose="00000800000000000000" pitchFamily="2" charset="-52"/>
              </a:rPr>
              <a:t>SQLite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en-US" dirty="0">
                <a:latin typeface="Calleo-Trial" panose="00000800000000000000" pitchFamily="2" charset="-52"/>
              </a:rPr>
              <a:t>(dev / fallback)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 err="1">
                <a:latin typeface="Calleo-Trial" panose="00000800000000000000" pitchFamily="2" charset="-52"/>
              </a:rPr>
              <a:t>PostgreSQL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(продакшен БД)</a:t>
            </a:r>
          </a:p>
          <a:p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8D0720-D438-1441-DF5D-90C5B7C9837A}"/>
              </a:ext>
            </a:extLst>
          </p:cNvPr>
          <p:cNvSpPr txBox="1"/>
          <p:nvPr/>
        </p:nvSpPr>
        <p:spPr>
          <a:xfrm>
            <a:off x="9164612" y="5195922"/>
            <a:ext cx="27364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Система оценки качества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Левенштейн +</a:t>
            </a:r>
          </a:p>
          <a:p>
            <a:pPr algn="ctr"/>
            <a:r>
              <a:rPr lang="en-US" dirty="0">
                <a:latin typeface="Calleo-Trial" panose="00000800000000000000" pitchFamily="2" charset="-52"/>
              </a:rPr>
              <a:t>Haversine +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отчёты</a:t>
            </a:r>
          </a:p>
        </p:txBody>
      </p:sp>
      <p:sp>
        <p:nvSpPr>
          <p:cNvPr id="1031" name="Прямоугольник: скругленные углы 1030">
            <a:extLst>
              <a:ext uri="{FF2B5EF4-FFF2-40B4-BE49-F238E27FC236}">
                <a16:creationId xmlns:a16="http://schemas.microsoft.com/office/drawing/2014/main" id="{EB3647DF-AB91-C79D-D708-B888EAA550F0}"/>
              </a:ext>
            </a:extLst>
          </p:cNvPr>
          <p:cNvSpPr/>
          <p:nvPr/>
        </p:nvSpPr>
        <p:spPr>
          <a:xfrm>
            <a:off x="3580865" y="2214596"/>
            <a:ext cx="2460036" cy="1108746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6818C5AB-30AD-8E58-496A-0AEDE8750607}"/>
              </a:ext>
            </a:extLst>
          </p:cNvPr>
          <p:cNvSpPr txBox="1"/>
          <p:nvPr/>
        </p:nvSpPr>
        <p:spPr>
          <a:xfrm>
            <a:off x="3245584" y="2292560"/>
            <a:ext cx="31386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Модуль 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нормализации 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адреса</a:t>
            </a:r>
          </a:p>
        </p:txBody>
      </p:sp>
      <p:sp>
        <p:nvSpPr>
          <p:cNvPr id="1041" name="Стрелка: вниз 1040">
            <a:extLst>
              <a:ext uri="{FF2B5EF4-FFF2-40B4-BE49-F238E27FC236}">
                <a16:creationId xmlns:a16="http://schemas.microsoft.com/office/drawing/2014/main" id="{30AC01EE-C5D1-DB9A-F76A-14D0D90E8C97}"/>
              </a:ext>
            </a:extLst>
          </p:cNvPr>
          <p:cNvSpPr/>
          <p:nvPr/>
        </p:nvSpPr>
        <p:spPr>
          <a:xfrm>
            <a:off x="1557196" y="1714202"/>
            <a:ext cx="162962" cy="331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2" name="Стрелка: вниз 1041">
            <a:extLst>
              <a:ext uri="{FF2B5EF4-FFF2-40B4-BE49-F238E27FC236}">
                <a16:creationId xmlns:a16="http://schemas.microsoft.com/office/drawing/2014/main" id="{9C16D176-3526-FAAD-1B9D-2121D69E5C80}"/>
              </a:ext>
            </a:extLst>
          </p:cNvPr>
          <p:cNvSpPr/>
          <p:nvPr/>
        </p:nvSpPr>
        <p:spPr>
          <a:xfrm>
            <a:off x="1557196" y="3630339"/>
            <a:ext cx="162962" cy="33115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3" name="Стрелка: вниз 1042">
            <a:extLst>
              <a:ext uri="{FF2B5EF4-FFF2-40B4-BE49-F238E27FC236}">
                <a16:creationId xmlns:a16="http://schemas.microsoft.com/office/drawing/2014/main" id="{3FEDFAFC-BD7E-978D-F44F-72C8463AC653}"/>
              </a:ext>
            </a:extLst>
          </p:cNvPr>
          <p:cNvSpPr/>
          <p:nvPr/>
        </p:nvSpPr>
        <p:spPr>
          <a:xfrm rot="16200000">
            <a:off x="3012049" y="2528336"/>
            <a:ext cx="192137" cy="501263"/>
          </a:xfrm>
          <a:prstGeom prst="downArrow">
            <a:avLst>
              <a:gd name="adj1" fmla="val 50000"/>
              <a:gd name="adj2" fmla="val 881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4" name="Стрелка: вниз 1043">
            <a:extLst>
              <a:ext uri="{FF2B5EF4-FFF2-40B4-BE49-F238E27FC236}">
                <a16:creationId xmlns:a16="http://schemas.microsoft.com/office/drawing/2014/main" id="{0D76CB0A-B7F7-468D-506A-12D875EC4A80}"/>
              </a:ext>
            </a:extLst>
          </p:cNvPr>
          <p:cNvSpPr/>
          <p:nvPr/>
        </p:nvSpPr>
        <p:spPr>
          <a:xfrm>
            <a:off x="4746725" y="3364386"/>
            <a:ext cx="148338" cy="27248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5" name="Стрелка: вниз 1044">
            <a:extLst>
              <a:ext uri="{FF2B5EF4-FFF2-40B4-BE49-F238E27FC236}">
                <a16:creationId xmlns:a16="http://schemas.microsoft.com/office/drawing/2014/main" id="{0D5DC150-9444-926F-25ED-6BF3714966D9}"/>
              </a:ext>
            </a:extLst>
          </p:cNvPr>
          <p:cNvSpPr/>
          <p:nvPr/>
        </p:nvSpPr>
        <p:spPr>
          <a:xfrm>
            <a:off x="5261705" y="5153961"/>
            <a:ext cx="152268" cy="21776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6" name="Стрелка: вниз 1045">
            <a:extLst>
              <a:ext uri="{FF2B5EF4-FFF2-40B4-BE49-F238E27FC236}">
                <a16:creationId xmlns:a16="http://schemas.microsoft.com/office/drawing/2014/main" id="{B6D0AFC2-4692-07A2-8689-68CF1370EB4C}"/>
              </a:ext>
            </a:extLst>
          </p:cNvPr>
          <p:cNvSpPr/>
          <p:nvPr/>
        </p:nvSpPr>
        <p:spPr>
          <a:xfrm>
            <a:off x="10415096" y="1929563"/>
            <a:ext cx="219708" cy="4873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7" name="Стрелка: вниз 1046">
            <a:extLst>
              <a:ext uri="{FF2B5EF4-FFF2-40B4-BE49-F238E27FC236}">
                <a16:creationId xmlns:a16="http://schemas.microsoft.com/office/drawing/2014/main" id="{6B1105ED-9AD0-EB49-CACD-E7FAD5EE15B2}"/>
              </a:ext>
            </a:extLst>
          </p:cNvPr>
          <p:cNvSpPr/>
          <p:nvPr/>
        </p:nvSpPr>
        <p:spPr>
          <a:xfrm rot="16200000">
            <a:off x="8941380" y="2877982"/>
            <a:ext cx="162251" cy="527853"/>
          </a:xfrm>
          <a:prstGeom prst="downArrow">
            <a:avLst>
              <a:gd name="adj1" fmla="val 50000"/>
              <a:gd name="adj2" fmla="val 881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48" name="Стрелка: изогнутая 1047">
            <a:extLst>
              <a:ext uri="{FF2B5EF4-FFF2-40B4-BE49-F238E27FC236}">
                <a16:creationId xmlns:a16="http://schemas.microsoft.com/office/drawing/2014/main" id="{C73BEBC5-4952-D23F-B65B-C2DC082AB50F}"/>
              </a:ext>
            </a:extLst>
          </p:cNvPr>
          <p:cNvSpPr/>
          <p:nvPr/>
        </p:nvSpPr>
        <p:spPr>
          <a:xfrm rot="5400000">
            <a:off x="6464516" y="2328129"/>
            <a:ext cx="876161" cy="1621908"/>
          </a:xfrm>
          <a:prstGeom prst="bentArrow">
            <a:avLst>
              <a:gd name="adj1" fmla="val 11003"/>
              <a:gd name="adj2" fmla="val 13332"/>
              <a:gd name="adj3" fmla="val 31277"/>
              <a:gd name="adj4" fmla="val 2079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49" name="Стрелка: изогнутая 1048">
            <a:extLst>
              <a:ext uri="{FF2B5EF4-FFF2-40B4-BE49-F238E27FC236}">
                <a16:creationId xmlns:a16="http://schemas.microsoft.com/office/drawing/2014/main" id="{56A68028-4961-254F-B21B-D3DFCB7EA45E}"/>
              </a:ext>
            </a:extLst>
          </p:cNvPr>
          <p:cNvSpPr/>
          <p:nvPr/>
        </p:nvSpPr>
        <p:spPr>
          <a:xfrm rot="10800000">
            <a:off x="7392663" y="5229643"/>
            <a:ext cx="490732" cy="550136"/>
          </a:xfrm>
          <a:prstGeom prst="bentArrow">
            <a:avLst>
              <a:gd name="adj1" fmla="val 18679"/>
              <a:gd name="adj2" fmla="val 20049"/>
              <a:gd name="adj3" fmla="val 37034"/>
              <a:gd name="adj4" fmla="val 323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051" name="Стрелка: изогнутая 1050">
            <a:extLst>
              <a:ext uri="{FF2B5EF4-FFF2-40B4-BE49-F238E27FC236}">
                <a16:creationId xmlns:a16="http://schemas.microsoft.com/office/drawing/2014/main" id="{ACB82021-297A-FC4C-33CD-681662BF6B39}"/>
              </a:ext>
            </a:extLst>
          </p:cNvPr>
          <p:cNvSpPr/>
          <p:nvPr/>
        </p:nvSpPr>
        <p:spPr>
          <a:xfrm rot="10800000" flipH="1">
            <a:off x="6076540" y="6013421"/>
            <a:ext cx="3172420" cy="550136"/>
          </a:xfrm>
          <a:prstGeom prst="bentArrow">
            <a:avLst>
              <a:gd name="adj1" fmla="val 18679"/>
              <a:gd name="adj2" fmla="val 20049"/>
              <a:gd name="adj3" fmla="val 37034"/>
              <a:gd name="adj4" fmla="val 3230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052" name="Picture 2" descr="Picture background">
            <a:extLst>
              <a:ext uri="{FF2B5EF4-FFF2-40B4-BE49-F238E27FC236}">
                <a16:creationId xmlns:a16="http://schemas.microsoft.com/office/drawing/2014/main" id="{F2DEFE20-A2C5-41C3-0DD8-ECA401B75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363" y="551668"/>
            <a:ext cx="766060" cy="76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4" descr="Picture background">
            <a:extLst>
              <a:ext uri="{FF2B5EF4-FFF2-40B4-BE49-F238E27FC236}">
                <a16:creationId xmlns:a16="http://schemas.microsoft.com/office/drawing/2014/main" id="{F7D75785-5CB8-AABC-CA06-88230ECC4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297" y="628442"/>
            <a:ext cx="816676" cy="8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4" name="Стрелка: вниз 1053">
            <a:extLst>
              <a:ext uri="{FF2B5EF4-FFF2-40B4-BE49-F238E27FC236}">
                <a16:creationId xmlns:a16="http://schemas.microsoft.com/office/drawing/2014/main" id="{8F0FB545-98A6-2986-827F-E69B42D1BDBF}"/>
              </a:ext>
            </a:extLst>
          </p:cNvPr>
          <p:cNvSpPr/>
          <p:nvPr/>
        </p:nvSpPr>
        <p:spPr>
          <a:xfrm rot="5400000">
            <a:off x="8930497" y="2586168"/>
            <a:ext cx="162251" cy="527853"/>
          </a:xfrm>
          <a:prstGeom prst="downArrow">
            <a:avLst>
              <a:gd name="adj1" fmla="val 50000"/>
              <a:gd name="adj2" fmla="val 8816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4661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00065-8730-3E79-7623-010BD754A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2D5C8793-3538-5141-2B09-72BEC5B990A2}"/>
              </a:ext>
            </a:extLst>
          </p:cNvPr>
          <p:cNvSpPr/>
          <p:nvPr/>
        </p:nvSpPr>
        <p:spPr>
          <a:xfrm>
            <a:off x="317763" y="3352489"/>
            <a:ext cx="4961299" cy="13255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6B5B83E2-969E-AF8B-4FED-87C3C94D4BEC}"/>
              </a:ext>
            </a:extLst>
          </p:cNvPr>
          <p:cNvSpPr/>
          <p:nvPr/>
        </p:nvSpPr>
        <p:spPr>
          <a:xfrm>
            <a:off x="6192571" y="3352490"/>
            <a:ext cx="5884753" cy="132556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850063-B5DE-0D9B-BF29-1B1E83FB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77" y="71675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СТРУКТУРА И ОБРАБОТКА ДАННЫХ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8B756-DCF3-ADF1-DE08-2016A248290A}"/>
              </a:ext>
            </a:extLst>
          </p:cNvPr>
          <p:cNvSpPr txBox="1"/>
          <p:nvPr/>
        </p:nvSpPr>
        <p:spPr>
          <a:xfrm>
            <a:off x="140848" y="3493437"/>
            <a:ext cx="51997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Исходные поля</a:t>
            </a:r>
          </a:p>
          <a:p>
            <a:pPr algn="ctr"/>
            <a:endParaRPr lang="en-US" dirty="0">
              <a:latin typeface="Calleo-Trial" panose="00000800000000000000" pitchFamily="2" charset="-52"/>
            </a:endParaRPr>
          </a:p>
          <a:p>
            <a:pPr algn="ctr"/>
            <a:r>
              <a:rPr lang="en-US" sz="1600" dirty="0">
                <a:latin typeface="Calleo-Trial" panose="00000800000000000000" pitchFamily="2" charset="-52"/>
              </a:rPr>
              <a:t>city</a:t>
            </a:r>
            <a:r>
              <a:rPr lang="ru-RU" sz="1600" dirty="0">
                <a:latin typeface="Calleo-Trial" panose="00000800000000000000" pitchFamily="2" charset="-52"/>
              </a:rPr>
              <a:t> </a:t>
            </a:r>
            <a:r>
              <a:rPr lang="en-US" sz="1600" dirty="0">
                <a:latin typeface="Calleo-Trial" panose="00000800000000000000" pitchFamily="2" charset="-52"/>
              </a:rPr>
              <a:t>| street | </a:t>
            </a:r>
            <a:r>
              <a:rPr lang="en-US" sz="1600" dirty="0" err="1">
                <a:latin typeface="Calleo-Trial" panose="00000800000000000000" pitchFamily="2" charset="-52"/>
              </a:rPr>
              <a:t>housenumber</a:t>
            </a:r>
            <a:r>
              <a:rPr lang="en-US" sz="1600" dirty="0">
                <a:latin typeface="Calleo-Trial" panose="00000800000000000000" pitchFamily="2" charset="-52"/>
              </a:rPr>
              <a:t> | </a:t>
            </a:r>
            <a:r>
              <a:rPr lang="en-US" sz="1600" dirty="0" err="1">
                <a:latin typeface="Calleo-Trial" panose="00000800000000000000" pitchFamily="2" charset="-52"/>
              </a:rPr>
              <a:t>lon</a:t>
            </a:r>
            <a:r>
              <a:rPr lang="en-US" sz="1600" dirty="0">
                <a:latin typeface="Calleo-Trial" panose="00000800000000000000" pitchFamily="2" charset="-52"/>
              </a:rPr>
              <a:t> | </a:t>
            </a:r>
            <a:r>
              <a:rPr lang="en-US" sz="1600" dirty="0" err="1">
                <a:latin typeface="Calleo-Trial" panose="00000800000000000000" pitchFamily="2" charset="-52"/>
              </a:rPr>
              <a:t>lat</a:t>
            </a:r>
            <a:endParaRPr lang="ru-RU" sz="1600" dirty="0">
              <a:latin typeface="Calleo-Trial" panose="00000800000000000000" pitchFamily="2" charset="-5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7D31E-2BEB-AC5D-C304-167FE6C5DAC0}"/>
              </a:ext>
            </a:extLst>
          </p:cNvPr>
          <p:cNvSpPr txBox="1"/>
          <p:nvPr/>
        </p:nvSpPr>
        <p:spPr>
          <a:xfrm>
            <a:off x="6254059" y="3536823"/>
            <a:ext cx="6092982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Нормализованные поля</a:t>
            </a:r>
          </a:p>
          <a:p>
            <a:pPr algn="ctr"/>
            <a:endParaRPr lang="en-US" dirty="0">
              <a:latin typeface="Calleo-Trial" panose="00000800000000000000" pitchFamily="2" charset="-52"/>
            </a:endParaRPr>
          </a:p>
          <a:p>
            <a:r>
              <a:rPr lang="nl-NL" sz="1600" dirty="0">
                <a:latin typeface="Calleo-Trial" panose="00000800000000000000" pitchFamily="2" charset="-52"/>
              </a:rPr>
              <a:t>city_norm</a:t>
            </a:r>
            <a:r>
              <a:rPr lang="ru-RU" sz="1600" dirty="0">
                <a:latin typeface="Calleo-Trial" panose="00000800000000000000" pitchFamily="2" charset="-52"/>
              </a:rPr>
              <a:t> </a:t>
            </a:r>
            <a:r>
              <a:rPr lang="en-US" sz="1600" dirty="0">
                <a:latin typeface="Calleo-Trial" panose="00000800000000000000" pitchFamily="2" charset="-52"/>
              </a:rPr>
              <a:t>|</a:t>
            </a:r>
            <a:r>
              <a:rPr lang="nl-NL" sz="1600" dirty="0">
                <a:latin typeface="Calleo-Trial" panose="00000800000000000000" pitchFamily="2" charset="-52"/>
              </a:rPr>
              <a:t> street_norm | number_norm | full_norm</a:t>
            </a:r>
            <a:endParaRPr lang="ru-RU" sz="1600" dirty="0">
              <a:latin typeface="Calleo-Trial" panose="00000800000000000000" pitchFamily="2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CF1A46-95E6-BF9F-B71D-E1108C187CC9}"/>
              </a:ext>
            </a:extLst>
          </p:cNvPr>
          <p:cNvSpPr txBox="1"/>
          <p:nvPr/>
        </p:nvSpPr>
        <p:spPr>
          <a:xfrm>
            <a:off x="531715" y="5318992"/>
            <a:ext cx="1070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Приведение типов улиц:   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  <a:latin typeface="Calleo-Trial" panose="00000800000000000000" pitchFamily="2" charset="-52"/>
              </a:rPr>
              <a:t>ул./пер./пр-т </a:t>
            </a:r>
            <a:r>
              <a:rPr lang="ru-RU" dirty="0">
                <a:latin typeface="Calleo-Trial" panose="00000800000000000000" pitchFamily="2" charset="-52"/>
              </a:rPr>
              <a:t>→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  <a:latin typeface="Calleo-Trial" panose="00000800000000000000" pitchFamily="2" charset="-52"/>
              </a:rPr>
              <a:t> «улица», «переулок», «проспект» и т.п.</a:t>
            </a:r>
          </a:p>
        </p:txBody>
      </p:sp>
      <p:sp>
        <p:nvSpPr>
          <p:cNvPr id="12" name="Стрелка: вправо 11">
            <a:extLst>
              <a:ext uri="{FF2B5EF4-FFF2-40B4-BE49-F238E27FC236}">
                <a16:creationId xmlns:a16="http://schemas.microsoft.com/office/drawing/2014/main" id="{5E1D871C-6F56-CD2B-A68F-58D9FEBA61A7}"/>
              </a:ext>
            </a:extLst>
          </p:cNvPr>
          <p:cNvSpPr/>
          <p:nvPr/>
        </p:nvSpPr>
        <p:spPr>
          <a:xfrm>
            <a:off x="5477533" y="3759304"/>
            <a:ext cx="618467" cy="447589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9DC433-8BBC-7D17-C46D-7BD2ED9155D9}"/>
              </a:ext>
            </a:extLst>
          </p:cNvPr>
          <p:cNvSpPr txBox="1"/>
          <p:nvPr/>
        </p:nvSpPr>
        <p:spPr>
          <a:xfrm>
            <a:off x="595090" y="5754211"/>
            <a:ext cx="10576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Обработка сокращений:   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  <a:latin typeface="Calleo-Trial" panose="00000800000000000000" pitchFamily="2" charset="-52"/>
              </a:rPr>
              <a:t>«Б. Серпуховская» </a:t>
            </a:r>
            <a:r>
              <a:rPr lang="ru-RU" dirty="0">
                <a:latin typeface="Calleo-Trial" panose="00000800000000000000" pitchFamily="2" charset="-52"/>
              </a:rPr>
              <a:t>→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  <a:latin typeface="Calleo-Trial" panose="00000800000000000000" pitchFamily="2" charset="-52"/>
              </a:rPr>
              <a:t> «большая серпуховская улица»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345FD6-6CD9-C958-B1F7-C01C0B2B5CE2}"/>
              </a:ext>
            </a:extLst>
          </p:cNvPr>
          <p:cNvSpPr txBox="1"/>
          <p:nvPr/>
        </p:nvSpPr>
        <p:spPr>
          <a:xfrm>
            <a:off x="595090" y="6123543"/>
            <a:ext cx="1011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Разбор сложных номеров домов:   </a:t>
            </a:r>
            <a:r>
              <a:rPr lang="ru-RU" dirty="0">
                <a:solidFill>
                  <a:schemeClr val="accent4">
                    <a:lumMod val="20000"/>
                    <a:lumOff val="80000"/>
                  </a:schemeClr>
                </a:solidFill>
                <a:latin typeface="Calleo-Trial" panose="00000800000000000000" pitchFamily="2" charset="-52"/>
              </a:rPr>
              <a:t>корпуса, строения, дроби, литеры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D545D4-D11C-58C5-38B5-B3D560C7C95F}"/>
              </a:ext>
            </a:extLst>
          </p:cNvPr>
          <p:cNvSpPr txBox="1"/>
          <p:nvPr/>
        </p:nvSpPr>
        <p:spPr>
          <a:xfrm>
            <a:off x="2991600" y="4836251"/>
            <a:ext cx="614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Используем словарь сокращений ФИАС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F7F25E99-1503-EB7F-2BFB-C134329C2482}"/>
              </a:ext>
            </a:extLst>
          </p:cNvPr>
          <p:cNvSpPr/>
          <p:nvPr/>
        </p:nvSpPr>
        <p:spPr>
          <a:xfrm>
            <a:off x="317762" y="1628510"/>
            <a:ext cx="11759561" cy="165809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F349B1C-C3A7-8E2D-0BA5-686ECF010A8C}"/>
              </a:ext>
            </a:extLst>
          </p:cNvPr>
          <p:cNvSpPr txBox="1"/>
          <p:nvPr/>
        </p:nvSpPr>
        <p:spPr>
          <a:xfrm>
            <a:off x="348176" y="1199864"/>
            <a:ext cx="2450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Calleo-Trial" panose="00000800000000000000" pitchFamily="2" charset="-52"/>
              </a:rPr>
              <a:t>PBF </a:t>
            </a:r>
            <a:r>
              <a:rPr lang="ru-RU" i="0" dirty="0">
                <a:effectLst/>
                <a:latin typeface="Calleo-Trial" panose="00000800000000000000" pitchFamily="2" charset="-52"/>
              </a:rPr>
              <a:t>в</a:t>
            </a:r>
            <a:r>
              <a:rPr lang="en-US" i="0" dirty="0">
                <a:effectLst/>
                <a:latin typeface="Calleo-Trial" panose="00000800000000000000" pitchFamily="2" charset="-52"/>
              </a:rPr>
              <a:t> 2 </a:t>
            </a:r>
            <a:r>
              <a:rPr lang="ru-RU" i="0" dirty="0">
                <a:effectLst/>
                <a:latin typeface="Calleo-Trial" panose="00000800000000000000" pitchFamily="2" charset="-52"/>
              </a:rPr>
              <a:t>прохода: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239D63-DBB1-CE3E-4946-96294CA2D1F2}"/>
              </a:ext>
            </a:extLst>
          </p:cNvPr>
          <p:cNvSpPr txBox="1"/>
          <p:nvPr/>
        </p:nvSpPr>
        <p:spPr>
          <a:xfrm>
            <a:off x="348176" y="1741919"/>
            <a:ext cx="115260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Г</a:t>
            </a:r>
            <a:r>
              <a:rPr lang="ru-RU" i="0" dirty="0">
                <a:effectLst/>
                <a:latin typeface="Calleo-Trial" panose="00000800000000000000" pitchFamily="2" charset="-52"/>
              </a:rPr>
              <a:t>раница Москвы (</a:t>
            </a:r>
            <a:r>
              <a:rPr lang="en-US" i="0" dirty="0">
                <a:effectLst/>
                <a:latin typeface="Calleo-Trial" panose="00000800000000000000" pitchFamily="2" charset="-52"/>
              </a:rPr>
              <a:t>boundary=administrative)</a:t>
            </a:r>
            <a:endParaRPr lang="ru-RU" i="0" dirty="0">
              <a:effectLst/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З</a:t>
            </a:r>
            <a:r>
              <a:rPr lang="ru-RU" i="0" dirty="0">
                <a:effectLst/>
                <a:latin typeface="Calleo-Trial" panose="00000800000000000000" pitchFamily="2" charset="-52"/>
              </a:rPr>
              <a:t>дания (</a:t>
            </a:r>
            <a:r>
              <a:rPr lang="en-US" i="0" dirty="0">
                <a:effectLst/>
                <a:latin typeface="Calleo-Trial" panose="00000800000000000000" pitchFamily="2" charset="-52"/>
              </a:rPr>
              <a:t>building=*) → </a:t>
            </a:r>
            <a:r>
              <a:rPr lang="en-US" i="0" dirty="0" err="1">
                <a:effectLst/>
                <a:latin typeface="Calleo-Trial" panose="00000800000000000000" pitchFamily="2" charset="-52"/>
              </a:rPr>
              <a:t>addr</a:t>
            </a:r>
            <a:r>
              <a:rPr lang="en-US" i="0" dirty="0">
                <a:effectLst/>
                <a:latin typeface="Calleo-Trial" panose="00000800000000000000" pitchFamily="2" charset="-52"/>
              </a:rPr>
              <a:t>:* →</a:t>
            </a:r>
            <a:r>
              <a:rPr lang="ru-RU" i="0" dirty="0">
                <a:effectLst/>
                <a:latin typeface="Calleo-Trial" panose="00000800000000000000" pitchFamily="2" charset="-52"/>
              </a:rPr>
              <a:t> </a:t>
            </a:r>
            <a:r>
              <a:rPr lang="ru-RU" i="0" dirty="0" err="1">
                <a:effectLst/>
                <a:latin typeface="Calleo-Trial" panose="00000800000000000000" pitchFamily="2" charset="-52"/>
              </a:rPr>
              <a:t>центроид</a:t>
            </a:r>
            <a:r>
              <a:rPr lang="ru-RU" i="0" dirty="0">
                <a:effectLst/>
                <a:latin typeface="Calleo-Trial" panose="00000800000000000000" pitchFamily="2" charset="-52"/>
              </a:rPr>
              <a:t> (</a:t>
            </a:r>
            <a:r>
              <a:rPr lang="en-US" i="0" dirty="0">
                <a:effectLst/>
                <a:latin typeface="Calleo-Trial" panose="00000800000000000000" pitchFamily="2" charset="-52"/>
              </a:rPr>
              <a:t>way: </a:t>
            </a:r>
            <a:r>
              <a:rPr lang="ru-RU" i="0" dirty="0">
                <a:effectLst/>
                <a:latin typeface="Calleo-Trial" panose="00000800000000000000" pitchFamily="2" charset="-52"/>
              </a:rPr>
              <a:t>среднее</a:t>
            </a:r>
            <a:r>
              <a:rPr lang="ru-RU" dirty="0">
                <a:latin typeface="Calleo-Trial" panose="00000800000000000000" pitchFamily="2" charset="-52"/>
              </a:rPr>
              <a:t> </a:t>
            </a:r>
            <a:r>
              <a:rPr lang="ru-RU" i="0" dirty="0">
                <a:effectLst/>
                <a:latin typeface="Calleo-Trial" panose="00000800000000000000" pitchFamily="2" charset="-52"/>
              </a:rPr>
              <a:t>узлов, </a:t>
            </a:r>
            <a:r>
              <a:rPr lang="en-US" i="0" dirty="0">
                <a:effectLst/>
                <a:latin typeface="Calleo-Trial" panose="00000800000000000000" pitchFamily="2" charset="-52"/>
              </a:rPr>
              <a:t>area: </a:t>
            </a:r>
            <a:r>
              <a:rPr lang="en-US" i="0" dirty="0" err="1">
                <a:effectLst/>
                <a:latin typeface="Calleo-Trial" panose="00000800000000000000" pitchFamily="2" charset="-52"/>
              </a:rPr>
              <a:t>shapely.centroid</a:t>
            </a:r>
            <a:r>
              <a:rPr lang="en-US" i="0" dirty="0">
                <a:effectLst/>
                <a:latin typeface="Calleo-Trial" panose="00000800000000000000" pitchFamily="2" charset="-52"/>
              </a:rPr>
              <a:t>)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AA6B31-3516-4A77-0D7D-39A36393AE0B}"/>
              </a:ext>
            </a:extLst>
          </p:cNvPr>
          <p:cNvSpPr txBox="1"/>
          <p:nvPr/>
        </p:nvSpPr>
        <p:spPr>
          <a:xfrm>
            <a:off x="317762" y="2778658"/>
            <a:ext cx="6143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dirty="0">
                <a:effectLst/>
                <a:latin typeface="Calleo-Trial" panose="00000800000000000000" pitchFamily="2" charset="-52"/>
              </a:rPr>
              <a:t> → </a:t>
            </a:r>
            <a:r>
              <a:rPr lang="ru-RU" i="0" dirty="0">
                <a:effectLst/>
                <a:latin typeface="Calleo-Trial" panose="00000800000000000000" pitchFamily="2" charset="-52"/>
              </a:rPr>
              <a:t>фильтр по границе/</a:t>
            </a:r>
            <a:r>
              <a:rPr lang="en-US" i="0" dirty="0" err="1">
                <a:effectLst/>
                <a:latin typeface="Calleo-Trial" panose="00000800000000000000" pitchFamily="2" charset="-52"/>
              </a:rPr>
              <a:t>bbox</a:t>
            </a:r>
            <a:r>
              <a:rPr lang="en-US" i="0" dirty="0">
                <a:effectLst/>
                <a:latin typeface="Calleo-Trial" panose="00000800000000000000" pitchFamily="2" charset="-52"/>
              </a:rPr>
              <a:t> → CSV</a:t>
            </a:r>
            <a:endParaRPr lang="ru-RU" dirty="0">
              <a:latin typeface="Calleo-Trial" panose="000008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1424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DA6A2-2330-BEE9-A54A-7D99A283F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3E1379-AC4F-E3A1-E57F-627214791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110605"/>
            <a:ext cx="11258871" cy="1325563"/>
          </a:xfrm>
        </p:spPr>
        <p:txBody>
          <a:bodyPr>
            <a:normAutofit/>
          </a:bodyPr>
          <a:lstStyle/>
          <a:p>
            <a:pPr algn="ctr"/>
            <a:b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</a:br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БАЗА ДАННЫХ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13F442-B49E-D267-9CCB-CB239D093A59}"/>
              </a:ext>
            </a:extLst>
          </p:cNvPr>
          <p:cNvSpPr txBox="1"/>
          <p:nvPr/>
        </p:nvSpPr>
        <p:spPr>
          <a:xfrm>
            <a:off x="3994952" y="1066324"/>
            <a:ext cx="5175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Хранение и индексирование</a:t>
            </a:r>
            <a:endParaRPr lang="ru-RU" dirty="0">
              <a:solidFill>
                <a:schemeClr val="accent4">
                  <a:lumMod val="20000"/>
                  <a:lumOff val="80000"/>
                </a:schemeClr>
              </a:solidFill>
              <a:latin typeface="Calleo-Trial" panose="00000800000000000000" pitchFamily="2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0FB5A74-90C9-AAB7-5E4A-149AC77B2110}"/>
              </a:ext>
            </a:extLst>
          </p:cNvPr>
          <p:cNvSpPr/>
          <p:nvPr/>
        </p:nvSpPr>
        <p:spPr>
          <a:xfrm>
            <a:off x="143350" y="2920753"/>
            <a:ext cx="6026631" cy="217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FA8046-E045-B56A-941E-CF52E4A3837F}"/>
              </a:ext>
            </a:extLst>
          </p:cNvPr>
          <p:cNvSpPr txBox="1"/>
          <p:nvPr/>
        </p:nvSpPr>
        <p:spPr>
          <a:xfrm>
            <a:off x="213817" y="3131105"/>
            <a:ext cx="63878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1. Таблица </a:t>
            </a:r>
            <a:r>
              <a:rPr lang="en-US" dirty="0">
                <a:latin typeface="Calleo-Trial" panose="00000800000000000000" pitchFamily="2" charset="-52"/>
              </a:rPr>
              <a:t>buildings </a:t>
            </a:r>
            <a:r>
              <a:rPr lang="ru-RU" dirty="0">
                <a:latin typeface="Calleo-Trial" panose="00000800000000000000" pitchFamily="2" charset="-52"/>
              </a:rPr>
              <a:t>с нормализованными полями.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2. Индексы </a:t>
            </a:r>
            <a:r>
              <a:rPr lang="en-US" dirty="0">
                <a:latin typeface="Calleo-Trial" panose="00000800000000000000" pitchFamily="2" charset="-52"/>
              </a:rPr>
              <a:t>B-tree </a:t>
            </a:r>
            <a:r>
              <a:rPr lang="ru-RU" dirty="0">
                <a:latin typeface="Calleo-Trial" panose="00000800000000000000" pitchFamily="2" charset="-52"/>
              </a:rPr>
              <a:t>на этих полях</a:t>
            </a:r>
            <a:r>
              <a:rPr lang="en-US" dirty="0">
                <a:latin typeface="Calleo-Trial" panose="00000800000000000000" pitchFamily="2" charset="-52"/>
              </a:rPr>
              <a:t>.</a:t>
            </a:r>
            <a:endParaRPr lang="ru-RU" dirty="0"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3. </a:t>
            </a:r>
            <a:r>
              <a:rPr lang="en-US" dirty="0">
                <a:latin typeface="Calleo-Trial" panose="00000800000000000000" pitchFamily="2" charset="-52"/>
              </a:rPr>
              <a:t>GIN </a:t>
            </a:r>
            <a:r>
              <a:rPr lang="ru-RU" dirty="0">
                <a:latin typeface="Calleo-Trial" panose="00000800000000000000" pitchFamily="2" charset="-52"/>
              </a:rPr>
              <a:t>индекс для полнотекстового поиска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7E719D65-E3E2-F9B3-E512-B8CA54692FFE}"/>
              </a:ext>
            </a:extLst>
          </p:cNvPr>
          <p:cNvSpPr/>
          <p:nvPr/>
        </p:nvSpPr>
        <p:spPr>
          <a:xfrm>
            <a:off x="6681556" y="2471931"/>
            <a:ext cx="5001458" cy="3693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5FF072-DC42-A88A-BEA8-9F7E5E7169DF}"/>
              </a:ext>
            </a:extLst>
          </p:cNvPr>
          <p:cNvSpPr txBox="1"/>
          <p:nvPr/>
        </p:nvSpPr>
        <p:spPr>
          <a:xfrm>
            <a:off x="6681556" y="244573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Режим разработки / </a:t>
            </a:r>
            <a:r>
              <a:rPr lang="en-US" dirty="0">
                <a:latin typeface="Calleo-Trial" panose="00000800000000000000" pitchFamily="2" charset="-52"/>
              </a:rPr>
              <a:t>fallback</a:t>
            </a:r>
            <a:r>
              <a:rPr lang="ru-RU" dirty="0">
                <a:latin typeface="Calleo-Trial" panose="00000800000000000000" pitchFamily="2" charset="-52"/>
              </a:rPr>
              <a:t> </a:t>
            </a:r>
            <a:r>
              <a:rPr lang="en-US" dirty="0">
                <a:latin typeface="Calleo-Trial" panose="00000800000000000000" pitchFamily="2" charset="-52"/>
              </a:rPr>
              <a:t>– SQLite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5C366D2-FB1B-968C-D6B3-0C8A51E058CB}"/>
              </a:ext>
            </a:extLst>
          </p:cNvPr>
          <p:cNvSpPr/>
          <p:nvPr/>
        </p:nvSpPr>
        <p:spPr>
          <a:xfrm>
            <a:off x="6312023" y="2920753"/>
            <a:ext cx="5774924" cy="217503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: скругленные углы 30">
            <a:extLst>
              <a:ext uri="{FF2B5EF4-FFF2-40B4-BE49-F238E27FC236}">
                <a16:creationId xmlns:a16="http://schemas.microsoft.com/office/drawing/2014/main" id="{FA119005-980D-4925-0C4A-BBB479449BC7}"/>
              </a:ext>
            </a:extLst>
          </p:cNvPr>
          <p:cNvSpPr/>
          <p:nvPr/>
        </p:nvSpPr>
        <p:spPr>
          <a:xfrm>
            <a:off x="400519" y="2471931"/>
            <a:ext cx="5485376" cy="3693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C99B2-D60A-CAA7-7BDA-119389C86E03}"/>
              </a:ext>
            </a:extLst>
          </p:cNvPr>
          <p:cNvSpPr txBox="1"/>
          <p:nvPr/>
        </p:nvSpPr>
        <p:spPr>
          <a:xfrm>
            <a:off x="472737" y="2445733"/>
            <a:ext cx="65206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Основная БД </a:t>
            </a:r>
            <a:r>
              <a:rPr lang="en-US" dirty="0">
                <a:latin typeface="Calleo-Trial" panose="00000800000000000000" pitchFamily="2" charset="-52"/>
              </a:rPr>
              <a:t>–</a:t>
            </a:r>
            <a:r>
              <a:rPr lang="ru-RU" dirty="0">
                <a:latin typeface="Calleo-Trial" panose="00000800000000000000" pitchFamily="2" charset="-52"/>
              </a:rPr>
              <a:t> </a:t>
            </a:r>
            <a:r>
              <a:rPr lang="en-US" dirty="0">
                <a:latin typeface="Calleo-Trial" panose="00000800000000000000" pitchFamily="2" charset="-52"/>
              </a:rPr>
              <a:t>PostgreSQL (production)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296F3D-81BD-A445-78E0-25D7CBA94322}"/>
              </a:ext>
            </a:extLst>
          </p:cNvPr>
          <p:cNvSpPr txBox="1"/>
          <p:nvPr/>
        </p:nvSpPr>
        <p:spPr>
          <a:xfrm>
            <a:off x="6437421" y="3165773"/>
            <a:ext cx="64363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Calleo-Trial" panose="00000800000000000000" pitchFamily="2" charset="-52"/>
              </a:rPr>
              <a:t>Работа с БД через </a:t>
            </a:r>
            <a:r>
              <a:rPr lang="en-US" dirty="0" err="1">
                <a:latin typeface="Calleo-Trial" panose="00000800000000000000" pitchFamily="2" charset="-52"/>
              </a:rPr>
              <a:t>SQLAlchemy</a:t>
            </a:r>
            <a:r>
              <a:rPr lang="en-US" dirty="0">
                <a:latin typeface="Calleo-Trial" panose="00000800000000000000" pitchFamily="2" charset="-52"/>
              </a:rPr>
              <a:t> 2.0+</a:t>
            </a:r>
            <a:endParaRPr lang="ru-RU" dirty="0"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2. Единый код для разных БД.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3. Параметризованные запросы, пул соединений.</a:t>
            </a: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34A5CB2D-FCE6-BDFB-CBC6-35FE91EB7151}"/>
              </a:ext>
            </a:extLst>
          </p:cNvPr>
          <p:cNvSpPr/>
          <p:nvPr/>
        </p:nvSpPr>
        <p:spPr>
          <a:xfrm>
            <a:off x="3827756" y="5871576"/>
            <a:ext cx="2507941" cy="3693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EEA33ECB-17A4-FFA2-3253-E31A6817C366}"/>
              </a:ext>
            </a:extLst>
          </p:cNvPr>
          <p:cNvSpPr/>
          <p:nvPr/>
        </p:nvSpPr>
        <p:spPr>
          <a:xfrm>
            <a:off x="629859" y="5871576"/>
            <a:ext cx="2965597" cy="3693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F01CBE77-138C-417A-4AC6-3F98058D2774}"/>
              </a:ext>
            </a:extLst>
          </p:cNvPr>
          <p:cNvSpPr/>
          <p:nvPr/>
        </p:nvSpPr>
        <p:spPr>
          <a:xfrm>
            <a:off x="6601657" y="5871576"/>
            <a:ext cx="5081357" cy="369332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B71230-B8ED-67FC-A33F-79FAB391D181}"/>
              </a:ext>
            </a:extLst>
          </p:cNvPr>
          <p:cNvSpPr txBox="1"/>
          <p:nvPr/>
        </p:nvSpPr>
        <p:spPr>
          <a:xfrm>
            <a:off x="629859" y="5871576"/>
            <a:ext cx="11943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latin typeface="Calleo-Trial" panose="00000800000000000000" pitchFamily="2" charset="-52"/>
              </a:rPr>
              <a:t>ЦЕЛОСТНОСТЬ ДАННЫХ  </a:t>
            </a:r>
            <a:r>
              <a:rPr lang="ru-RU" dirty="0">
                <a:latin typeface="Calleo-Trial" panose="00000800000000000000" pitchFamily="2" charset="-52"/>
              </a:rPr>
              <a:t>+</a:t>
            </a:r>
            <a:r>
              <a:rPr lang="ru-RU" sz="1600" dirty="0">
                <a:latin typeface="Calleo-Trial" panose="00000800000000000000" pitchFamily="2" charset="-52"/>
              </a:rPr>
              <a:t>  БЫСТРЫЕ ИНДЕКСЫ  </a:t>
            </a:r>
            <a:r>
              <a:rPr lang="ru-RU" dirty="0">
                <a:latin typeface="Calleo-Trial" panose="00000800000000000000" pitchFamily="2" charset="-52"/>
              </a:rPr>
              <a:t>+</a:t>
            </a:r>
            <a:r>
              <a:rPr lang="ru-RU" sz="1600" dirty="0">
                <a:latin typeface="Calleo-Trial" panose="00000800000000000000" pitchFamily="2" charset="-52"/>
              </a:rPr>
              <a:t>  УСТОЙЧИВОСТЬ ПРИ ВЫСОКОЙ НАГРУЗКЕ</a:t>
            </a:r>
          </a:p>
        </p:txBody>
      </p:sp>
      <p:pic>
        <p:nvPicPr>
          <p:cNvPr id="3076" name="Picture 4" descr="Picture background">
            <a:extLst>
              <a:ext uri="{FF2B5EF4-FFF2-40B4-BE49-F238E27FC236}">
                <a16:creationId xmlns:a16="http://schemas.microsoft.com/office/drawing/2014/main" id="{387EA50B-ECF9-9330-CED3-D452A8F7D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574" y="402410"/>
            <a:ext cx="1712850" cy="176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icture background">
            <a:extLst>
              <a:ext uri="{FF2B5EF4-FFF2-40B4-BE49-F238E27FC236}">
                <a16:creationId xmlns:a16="http://schemas.microsoft.com/office/drawing/2014/main" id="{6D4614EF-340A-803C-676F-77B02FF8B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314" y="333297"/>
            <a:ext cx="293370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53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EB484-2F16-BCD4-95E0-8915519DF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9245E2-A4D9-3210-79CF-5B21E39F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110605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BASELINE </a:t>
            </a:r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ГЕОКОДЕР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6A982CF-C20C-F9EF-FA2B-796AB3715D2B}"/>
              </a:ext>
            </a:extLst>
          </p:cNvPr>
          <p:cNvSpPr/>
          <p:nvPr/>
        </p:nvSpPr>
        <p:spPr>
          <a:xfrm>
            <a:off x="432307" y="1926171"/>
            <a:ext cx="4293602" cy="10592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727FA-BAB2-853A-8A87-0F7F88827F4F}"/>
              </a:ext>
            </a:extLst>
          </p:cNvPr>
          <p:cNvSpPr txBox="1"/>
          <p:nvPr/>
        </p:nvSpPr>
        <p:spPr>
          <a:xfrm>
            <a:off x="3361478" y="1066836"/>
            <a:ext cx="101100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Быстрый и детерминированный уровень</a:t>
            </a:r>
            <a:endParaRPr lang="ru-RU" dirty="0">
              <a:solidFill>
                <a:schemeClr val="accent4">
                  <a:lumMod val="20000"/>
                  <a:lumOff val="80000"/>
                </a:schemeClr>
              </a:solidFill>
              <a:latin typeface="Calleo-Trial" panose="00000800000000000000" pitchFamily="2" charset="-52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156ABB6-5CCE-7CCB-8985-EFF90BE9B7EE}"/>
              </a:ext>
            </a:extLst>
          </p:cNvPr>
          <p:cNvSpPr/>
          <p:nvPr/>
        </p:nvSpPr>
        <p:spPr>
          <a:xfrm>
            <a:off x="432307" y="3584073"/>
            <a:ext cx="4293602" cy="10592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4E2F397-F55D-E332-23DC-72DA30D0E194}"/>
              </a:ext>
            </a:extLst>
          </p:cNvPr>
          <p:cNvSpPr/>
          <p:nvPr/>
        </p:nvSpPr>
        <p:spPr>
          <a:xfrm>
            <a:off x="432307" y="5181697"/>
            <a:ext cx="4293602" cy="105925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E8E0C10-6CEC-DFD4-68F0-8B374B258AA4}"/>
              </a:ext>
            </a:extLst>
          </p:cNvPr>
          <p:cNvSpPr txBox="1"/>
          <p:nvPr/>
        </p:nvSpPr>
        <p:spPr>
          <a:xfrm>
            <a:off x="432307" y="1576403"/>
            <a:ext cx="41668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Парсинг запроса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(город, улица, дом).</a:t>
            </a: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Нормализация всех компонентов.</a:t>
            </a: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Точный поиск по </a:t>
            </a:r>
            <a:r>
              <a:rPr lang="ru-RU" dirty="0" err="1">
                <a:latin typeface="Calleo-Trial" panose="00000800000000000000" pitchFamily="2" charset="-52"/>
              </a:rPr>
              <a:t>city_norm</a:t>
            </a:r>
            <a:r>
              <a:rPr lang="ru-RU" dirty="0">
                <a:latin typeface="Calleo-Trial" panose="00000800000000000000" pitchFamily="2" charset="-52"/>
              </a:rPr>
              <a:t>, </a:t>
            </a:r>
            <a:r>
              <a:rPr lang="ru-RU" dirty="0" err="1">
                <a:latin typeface="Calleo-Trial" panose="00000800000000000000" pitchFamily="2" charset="-52"/>
              </a:rPr>
              <a:t>street_norm</a:t>
            </a:r>
            <a:r>
              <a:rPr lang="ru-RU" dirty="0">
                <a:latin typeface="Calleo-Trial" panose="00000800000000000000" pitchFamily="2" charset="-52"/>
              </a:rPr>
              <a:t>, </a:t>
            </a:r>
            <a:r>
              <a:rPr lang="ru-RU" dirty="0" err="1">
                <a:latin typeface="Calleo-Trial" panose="00000800000000000000" pitchFamily="2" charset="-52"/>
              </a:rPr>
              <a:t>number_norm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DE2C92BB-0683-2C20-36BA-215B1FCE0186}"/>
              </a:ext>
            </a:extLst>
          </p:cNvPr>
          <p:cNvSpPr/>
          <p:nvPr/>
        </p:nvSpPr>
        <p:spPr>
          <a:xfrm>
            <a:off x="2442742" y="3077392"/>
            <a:ext cx="272732" cy="43656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0965960B-954F-43B9-525B-6A7D75500B82}"/>
              </a:ext>
            </a:extLst>
          </p:cNvPr>
          <p:cNvSpPr/>
          <p:nvPr/>
        </p:nvSpPr>
        <p:spPr>
          <a:xfrm>
            <a:off x="5306135" y="1926171"/>
            <a:ext cx="6594886" cy="105925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50CB8708-6E30-27A8-3C54-35B4C1FD8416}"/>
              </a:ext>
            </a:extLst>
          </p:cNvPr>
          <p:cNvSpPr/>
          <p:nvPr/>
        </p:nvSpPr>
        <p:spPr>
          <a:xfrm>
            <a:off x="2442742" y="4713447"/>
            <a:ext cx="272732" cy="43656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04E1A0-6608-440A-EEF9-409F3C4002F9}"/>
              </a:ext>
            </a:extLst>
          </p:cNvPr>
          <p:cNvSpPr txBox="1"/>
          <p:nvPr/>
        </p:nvSpPr>
        <p:spPr>
          <a:xfrm>
            <a:off x="5413214" y="2040300"/>
            <a:ext cx="63464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leo-Trial" panose="00000800000000000000" pitchFamily="2" charset="-52"/>
              </a:rPr>
              <a:t>S</a:t>
            </a:r>
            <a:r>
              <a:rPr lang="ru-RU" sz="1600" dirty="0" err="1">
                <a:latin typeface="Calleo-Trial" panose="00000800000000000000" pitchFamily="2" charset="-52"/>
              </a:rPr>
              <a:t>core</a:t>
            </a:r>
            <a:r>
              <a:rPr lang="ru-RU" sz="1600" dirty="0">
                <a:latin typeface="Calleo-Trial" panose="00000800000000000000" pitchFamily="2" charset="-52"/>
              </a:rPr>
              <a:t> = 1.0 — «идеальное совпадение»</a:t>
            </a:r>
          </a:p>
          <a:p>
            <a:pPr algn="ctr"/>
            <a:endParaRPr lang="ru-RU" sz="1600" dirty="0">
              <a:latin typeface="Calleo-Trial" panose="00000800000000000000" pitchFamily="2" charset="-52"/>
            </a:endParaRPr>
          </a:p>
          <a:p>
            <a:pPr algn="ctr"/>
            <a:r>
              <a:rPr lang="ru-RU" sz="1600" dirty="0">
                <a:latin typeface="Calleo-Trial" panose="00000800000000000000" pitchFamily="2" charset="-52"/>
              </a:rPr>
              <a:t>Использует индексы БД для очень быстрой работы.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1ED84DA-3102-1B55-F140-8206DC78E3B3}"/>
              </a:ext>
            </a:extLst>
          </p:cNvPr>
          <p:cNvSpPr/>
          <p:nvPr/>
        </p:nvSpPr>
        <p:spPr>
          <a:xfrm>
            <a:off x="5306135" y="3513955"/>
            <a:ext cx="6594886" cy="27269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6023C0-328A-770E-E45A-EC60F4EBC372}"/>
              </a:ext>
            </a:extLst>
          </p:cNvPr>
          <p:cNvSpPr txBox="1"/>
          <p:nvPr/>
        </p:nvSpPr>
        <p:spPr>
          <a:xfrm>
            <a:off x="5413214" y="3838670"/>
            <a:ext cx="6346479" cy="203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leo-Trial" panose="00000800000000000000" pitchFamily="2" charset="-52"/>
              </a:rPr>
              <a:t> </a:t>
            </a:r>
            <a:r>
              <a:rPr lang="ru-RU" dirty="0" err="1">
                <a:latin typeface="Calleo-Trial" panose="00000800000000000000" pitchFamily="2" charset="-52"/>
              </a:rPr>
              <a:t>Baseline</a:t>
            </a:r>
            <a:r>
              <a:rPr lang="ru-RU" dirty="0">
                <a:latin typeface="Calleo-Trial" panose="00000800000000000000" pitchFamily="2" charset="-52"/>
              </a:rPr>
              <a:t> первым делом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 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Точное совпадение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pPr algn="r"/>
            <a:r>
              <a:rPr lang="ru-RU" dirty="0">
                <a:latin typeface="Calleo-Trial" panose="00000800000000000000" pitchFamily="2" charset="-52"/>
              </a:rPr>
              <a:t>Доверие пользователя</a:t>
            </a:r>
          </a:p>
        </p:txBody>
      </p:sp>
      <p:sp>
        <p:nvSpPr>
          <p:cNvPr id="29" name="Стрелка: изогнутая 28">
            <a:extLst>
              <a:ext uri="{FF2B5EF4-FFF2-40B4-BE49-F238E27FC236}">
                <a16:creationId xmlns:a16="http://schemas.microsoft.com/office/drawing/2014/main" id="{1B5BBD1D-E04B-396A-8225-3D9D3B86B4FB}"/>
              </a:ext>
            </a:extLst>
          </p:cNvPr>
          <p:cNvSpPr/>
          <p:nvPr/>
        </p:nvSpPr>
        <p:spPr>
          <a:xfrm flipV="1">
            <a:off x="6096000" y="4227430"/>
            <a:ext cx="1073405" cy="759374"/>
          </a:xfrm>
          <a:prstGeom prst="bentArrow">
            <a:avLst>
              <a:gd name="adj1" fmla="val 14270"/>
              <a:gd name="adj2" fmla="val 17847"/>
              <a:gd name="adj3" fmla="val 46460"/>
              <a:gd name="adj4" fmla="val 46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Стрелка: изогнутая 29">
            <a:extLst>
              <a:ext uri="{FF2B5EF4-FFF2-40B4-BE49-F238E27FC236}">
                <a16:creationId xmlns:a16="http://schemas.microsoft.com/office/drawing/2014/main" id="{9A099392-EA1C-04D1-3D9E-862EAF8D06FF}"/>
              </a:ext>
            </a:extLst>
          </p:cNvPr>
          <p:cNvSpPr/>
          <p:nvPr/>
        </p:nvSpPr>
        <p:spPr>
          <a:xfrm rot="5400000">
            <a:off x="10131697" y="4645302"/>
            <a:ext cx="682066" cy="1000140"/>
          </a:xfrm>
          <a:prstGeom prst="bentArrow">
            <a:avLst>
              <a:gd name="adj1" fmla="val 14270"/>
              <a:gd name="adj2" fmla="val 17847"/>
              <a:gd name="adj3" fmla="val 46460"/>
              <a:gd name="adj4" fmla="val 46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2061" name="Picture 13" descr="Picture background">
            <a:extLst>
              <a:ext uri="{FF2B5EF4-FFF2-40B4-BE49-F238E27FC236}">
                <a16:creationId xmlns:a16="http://schemas.microsoft.com/office/drawing/2014/main" id="{165D387F-647D-9932-0560-89A5C9044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99" y="281763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Picture background">
            <a:extLst>
              <a:ext uri="{FF2B5EF4-FFF2-40B4-BE49-F238E27FC236}">
                <a16:creationId xmlns:a16="http://schemas.microsoft.com/office/drawing/2014/main" id="{132116E2-F584-AA16-8B0C-185DB1A35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82" y="110605"/>
            <a:ext cx="1636863" cy="163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4257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437B6-A0B3-92D5-8594-F07E34440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D13770-1BCB-B983-1E15-F46F55556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110605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УЛУЧШЕННЫЙ</a:t>
            </a:r>
            <a:r>
              <a:rPr lang="en-US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ГЕОКОДЕР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8E12FDA5-A532-DFCE-CD09-2F9ACCFD9172}"/>
              </a:ext>
            </a:extLst>
          </p:cNvPr>
          <p:cNvSpPr/>
          <p:nvPr/>
        </p:nvSpPr>
        <p:spPr>
          <a:xfrm>
            <a:off x="432307" y="1926171"/>
            <a:ext cx="4293602" cy="79927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2B7A9-0480-6B34-68AA-6EFB30B8F7AA}"/>
              </a:ext>
            </a:extLst>
          </p:cNvPr>
          <p:cNvSpPr txBox="1"/>
          <p:nvPr/>
        </p:nvSpPr>
        <p:spPr>
          <a:xfrm>
            <a:off x="4178224" y="1066324"/>
            <a:ext cx="5285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Точный и </a:t>
            </a:r>
            <a:r>
              <a:rPr lang="en-US" dirty="0">
                <a:latin typeface="Calleo-Trial" panose="00000800000000000000" pitchFamily="2" charset="-52"/>
              </a:rPr>
              <a:t>“</a:t>
            </a:r>
            <a:r>
              <a:rPr lang="ru-RU" dirty="0">
                <a:latin typeface="Calleo-Trial" panose="00000800000000000000" pitchFamily="2" charset="-52"/>
              </a:rPr>
              <a:t>умный</a:t>
            </a:r>
            <a:r>
              <a:rPr lang="en-US" dirty="0">
                <a:latin typeface="Calleo-Trial" panose="00000800000000000000" pitchFamily="2" charset="-52"/>
              </a:rPr>
              <a:t>”</a:t>
            </a:r>
            <a:r>
              <a:rPr lang="ru-RU" dirty="0">
                <a:latin typeface="Calleo-Trial" panose="00000800000000000000" pitchFamily="2" charset="-52"/>
              </a:rPr>
              <a:t> уровень</a:t>
            </a:r>
            <a:endParaRPr lang="ru-RU" dirty="0">
              <a:solidFill>
                <a:schemeClr val="accent4">
                  <a:lumMod val="20000"/>
                  <a:lumOff val="80000"/>
                </a:schemeClr>
              </a:solidFill>
              <a:latin typeface="Calleo-Trial" panose="00000800000000000000" pitchFamily="2" charset="-52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7840240-2BE0-1F68-59AF-178546EE0874}"/>
              </a:ext>
            </a:extLst>
          </p:cNvPr>
          <p:cNvSpPr/>
          <p:nvPr/>
        </p:nvSpPr>
        <p:spPr>
          <a:xfrm>
            <a:off x="432307" y="3385845"/>
            <a:ext cx="4293602" cy="114986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6DFEB96-98E4-0A0E-5461-BAD328DFF67E}"/>
              </a:ext>
            </a:extLst>
          </p:cNvPr>
          <p:cNvSpPr/>
          <p:nvPr/>
        </p:nvSpPr>
        <p:spPr>
          <a:xfrm>
            <a:off x="432307" y="5204231"/>
            <a:ext cx="4293602" cy="131012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99ECA-CCD4-105E-36DE-B54148B5BD60}"/>
              </a:ext>
            </a:extLst>
          </p:cNvPr>
          <p:cNvSpPr txBox="1"/>
          <p:nvPr/>
        </p:nvSpPr>
        <p:spPr>
          <a:xfrm>
            <a:off x="432307" y="1713044"/>
            <a:ext cx="416685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 err="1">
                <a:latin typeface="Calleo-Trial" panose="00000800000000000000" pitchFamily="2" charset="-52"/>
              </a:rPr>
              <a:t>Fuzzy</a:t>
            </a:r>
            <a:r>
              <a:rPr lang="ru-RU" dirty="0">
                <a:latin typeface="Calleo-Trial" panose="00000800000000000000" pitchFamily="2" charset="-52"/>
              </a:rPr>
              <a:t>-поиск по улицам через </a:t>
            </a:r>
            <a:r>
              <a:rPr lang="ru-RU" dirty="0" err="1">
                <a:latin typeface="Calleo-Trial" panose="00000800000000000000" pitchFamily="2" charset="-52"/>
              </a:rPr>
              <a:t>RapidFuzz</a:t>
            </a:r>
            <a:r>
              <a:rPr lang="ru-RU" dirty="0">
                <a:latin typeface="Calleo-Trial" panose="00000800000000000000" pitchFamily="2" charset="-52"/>
              </a:rPr>
              <a:t> с метрикой </a:t>
            </a:r>
            <a:r>
              <a:rPr lang="ru-RU" dirty="0" err="1">
                <a:latin typeface="Calleo-Trial" panose="00000800000000000000" pitchFamily="2" charset="-52"/>
              </a:rPr>
              <a:t>QRatio</a:t>
            </a:r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Собственная функция расстояния по номеру дома:</a:t>
            </a:r>
            <a:endParaRPr lang="en-US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14 и 15 — «соседи», а 14 и 114 — нет</a:t>
            </a: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Адаптивные веса для улицы и дома + экспоненциальное преобразование + бонусы за точное совпадение</a:t>
            </a:r>
          </a:p>
        </p:txBody>
      </p:sp>
      <p:sp>
        <p:nvSpPr>
          <p:cNvPr id="20" name="Стрелка: вниз 19">
            <a:extLst>
              <a:ext uri="{FF2B5EF4-FFF2-40B4-BE49-F238E27FC236}">
                <a16:creationId xmlns:a16="http://schemas.microsoft.com/office/drawing/2014/main" id="{D8287C89-E97A-314B-9905-FEC6E35AF660}"/>
              </a:ext>
            </a:extLst>
          </p:cNvPr>
          <p:cNvSpPr/>
          <p:nvPr/>
        </p:nvSpPr>
        <p:spPr>
          <a:xfrm>
            <a:off x="2442742" y="2837364"/>
            <a:ext cx="272732" cy="43656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33E4B75-1958-2E12-4561-8D0E85F0AEE0}"/>
              </a:ext>
            </a:extLst>
          </p:cNvPr>
          <p:cNvSpPr/>
          <p:nvPr/>
        </p:nvSpPr>
        <p:spPr>
          <a:xfrm>
            <a:off x="5306135" y="2033420"/>
            <a:ext cx="6594886" cy="5847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Стрелка: вниз 20">
            <a:extLst>
              <a:ext uri="{FF2B5EF4-FFF2-40B4-BE49-F238E27FC236}">
                <a16:creationId xmlns:a16="http://schemas.microsoft.com/office/drawing/2014/main" id="{05410BF4-C812-71D5-E758-3818F2604135}"/>
              </a:ext>
            </a:extLst>
          </p:cNvPr>
          <p:cNvSpPr/>
          <p:nvPr/>
        </p:nvSpPr>
        <p:spPr>
          <a:xfrm>
            <a:off x="2442742" y="4676069"/>
            <a:ext cx="272732" cy="436563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A339806-9A0A-2D59-8D0C-67C8339F6965}"/>
              </a:ext>
            </a:extLst>
          </p:cNvPr>
          <p:cNvSpPr txBox="1"/>
          <p:nvPr/>
        </p:nvSpPr>
        <p:spPr>
          <a:xfrm>
            <a:off x="5306135" y="2153958"/>
            <a:ext cx="65948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>
                <a:latin typeface="Calleo-Trial" panose="00000800000000000000" pitchFamily="2" charset="-52"/>
              </a:rPr>
              <a:t>RapidFuzz</a:t>
            </a:r>
            <a:r>
              <a:rPr lang="en-US" sz="1600" dirty="0">
                <a:latin typeface="Calleo-Trial" panose="00000800000000000000" pitchFamily="2" charset="-52"/>
              </a:rPr>
              <a:t> – </a:t>
            </a:r>
            <a:r>
              <a:rPr lang="ru-RU" sz="1600" dirty="0">
                <a:latin typeface="Calleo-Trial" panose="00000800000000000000" pitchFamily="2" charset="-52"/>
              </a:rPr>
              <a:t>быстрый индустриальный стандарт на </a:t>
            </a:r>
            <a:r>
              <a:rPr lang="en-US" sz="1600" dirty="0">
                <a:latin typeface="Calleo-Trial" panose="00000800000000000000" pitchFamily="2" charset="-52"/>
              </a:rPr>
              <a:t>C++</a:t>
            </a:r>
          </a:p>
          <a:p>
            <a:pPr algn="ctr"/>
            <a:endParaRPr lang="ru-RU" sz="1600" dirty="0">
              <a:latin typeface="Calleo-Trial" panose="00000800000000000000" pitchFamily="2" charset="-52"/>
            </a:endParaRP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CBD75BDC-3544-F97A-D02C-E4E909CD8B56}"/>
              </a:ext>
            </a:extLst>
          </p:cNvPr>
          <p:cNvSpPr/>
          <p:nvPr/>
        </p:nvSpPr>
        <p:spPr>
          <a:xfrm>
            <a:off x="5306135" y="3513955"/>
            <a:ext cx="6594886" cy="272699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C0649D-3BA4-D9A0-807A-1C9A4AFFAD1B}"/>
              </a:ext>
            </a:extLst>
          </p:cNvPr>
          <p:cNvSpPr txBox="1"/>
          <p:nvPr/>
        </p:nvSpPr>
        <p:spPr>
          <a:xfrm>
            <a:off x="5413214" y="3838670"/>
            <a:ext cx="634647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leo-Trial" panose="00000800000000000000" pitchFamily="2" charset="-52"/>
              </a:rPr>
              <a:t> </a:t>
            </a:r>
            <a:r>
              <a:rPr lang="ru-RU" dirty="0">
                <a:latin typeface="Calleo-Trial" panose="00000800000000000000" pitchFamily="2" charset="-52"/>
              </a:rPr>
              <a:t>Топ</a:t>
            </a:r>
            <a:r>
              <a:rPr lang="en-US" dirty="0">
                <a:latin typeface="Calleo-Trial" panose="00000800000000000000" pitchFamily="2" charset="-52"/>
              </a:rPr>
              <a:t>-</a:t>
            </a:r>
            <a:r>
              <a:rPr lang="ru-RU" dirty="0">
                <a:latin typeface="Calleo-Trial" panose="00000800000000000000" pitchFamily="2" charset="-52"/>
              </a:rPr>
              <a:t>15</a:t>
            </a:r>
            <a:r>
              <a:rPr lang="en-US" dirty="0">
                <a:latin typeface="Calleo-Trial" panose="00000800000000000000" pitchFamily="2" charset="-52"/>
              </a:rPr>
              <a:t> </a:t>
            </a:r>
            <a:r>
              <a:rPr lang="ru-RU" dirty="0">
                <a:latin typeface="Calleo-Trial" panose="00000800000000000000" pitchFamily="2" charset="-52"/>
              </a:rPr>
              <a:t>кандидатов</a:t>
            </a:r>
          </a:p>
          <a:p>
            <a:r>
              <a:rPr lang="ru-RU" dirty="0">
                <a:latin typeface="Calleo-Trial" panose="00000800000000000000" pitchFamily="2" charset="-52"/>
              </a:rPr>
              <a:t> </a:t>
            </a:r>
          </a:p>
          <a:p>
            <a:r>
              <a:rPr lang="ru-RU" dirty="0">
                <a:latin typeface="Calleo-Trial" panose="00000800000000000000" pitchFamily="2" charset="-52"/>
              </a:rPr>
              <a:t>	</a:t>
            </a:r>
          </a:p>
          <a:p>
            <a:pPr algn="ctr"/>
            <a:r>
              <a:rPr lang="ru-RU" dirty="0">
                <a:latin typeface="Calleo-Trial" panose="00000800000000000000" pitchFamily="2" charset="-52"/>
              </a:rPr>
              <a:t>Адаптивная формула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pPr algn="r"/>
            <a:r>
              <a:rPr lang="ru-RU" dirty="0">
                <a:latin typeface="Calleo-Trial" panose="00000800000000000000" pitchFamily="2" charset="-52"/>
              </a:rPr>
              <a:t>Точная оценка и ранжирование</a:t>
            </a:r>
          </a:p>
        </p:txBody>
      </p:sp>
      <p:sp>
        <p:nvSpPr>
          <p:cNvPr id="29" name="Стрелка: изогнутая 28">
            <a:extLst>
              <a:ext uri="{FF2B5EF4-FFF2-40B4-BE49-F238E27FC236}">
                <a16:creationId xmlns:a16="http://schemas.microsoft.com/office/drawing/2014/main" id="{A77EC7D0-CAD9-A496-39A0-CCFC95DE36A1}"/>
              </a:ext>
            </a:extLst>
          </p:cNvPr>
          <p:cNvSpPr/>
          <p:nvPr/>
        </p:nvSpPr>
        <p:spPr>
          <a:xfrm flipV="1">
            <a:off x="6096000" y="4227430"/>
            <a:ext cx="1073405" cy="759374"/>
          </a:xfrm>
          <a:prstGeom prst="bentArrow">
            <a:avLst>
              <a:gd name="adj1" fmla="val 14270"/>
              <a:gd name="adj2" fmla="val 17847"/>
              <a:gd name="adj3" fmla="val 46460"/>
              <a:gd name="adj4" fmla="val 46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0" name="Стрелка: изогнутая 29">
            <a:extLst>
              <a:ext uri="{FF2B5EF4-FFF2-40B4-BE49-F238E27FC236}">
                <a16:creationId xmlns:a16="http://schemas.microsoft.com/office/drawing/2014/main" id="{E96FE985-DEF0-C180-9521-0BA471072C69}"/>
              </a:ext>
            </a:extLst>
          </p:cNvPr>
          <p:cNvSpPr/>
          <p:nvPr/>
        </p:nvSpPr>
        <p:spPr>
          <a:xfrm rot="5400000">
            <a:off x="10176085" y="4659783"/>
            <a:ext cx="682066" cy="1000140"/>
          </a:xfrm>
          <a:prstGeom prst="bentArrow">
            <a:avLst>
              <a:gd name="adj1" fmla="val 14270"/>
              <a:gd name="adj2" fmla="val 17847"/>
              <a:gd name="adj3" fmla="val 46460"/>
              <a:gd name="adj4" fmla="val 461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4098" name="Picture 2" descr="Picture background">
            <a:extLst>
              <a:ext uri="{FF2B5EF4-FFF2-40B4-BE49-F238E27FC236}">
                <a16:creationId xmlns:a16="http://schemas.microsoft.com/office/drawing/2014/main" id="{102B2084-13FC-01A0-5FF4-15DB8928E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" y="212687"/>
            <a:ext cx="1393794" cy="1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icture background">
            <a:extLst>
              <a:ext uri="{FF2B5EF4-FFF2-40B4-BE49-F238E27FC236}">
                <a16:creationId xmlns:a16="http://schemas.microsoft.com/office/drawing/2014/main" id="{F0790647-DC05-0700-A054-3983A1E7D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1576" y="110605"/>
            <a:ext cx="1511224" cy="151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948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2BB1E-31B2-D04E-A018-CE937A60A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1E197-6AEE-F6BC-D431-0621152F8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110605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ВАЛИДАЦИЯ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0882755F-4DF1-DDF1-DB7D-FD778F894B48}"/>
              </a:ext>
            </a:extLst>
          </p:cNvPr>
          <p:cNvSpPr/>
          <p:nvPr/>
        </p:nvSpPr>
        <p:spPr>
          <a:xfrm>
            <a:off x="168676" y="1723911"/>
            <a:ext cx="11192757" cy="47321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alleo-Trial" panose="00000800000000000000" pitchFamily="2" charset="-52"/>
            </a:endParaRP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8E919515-688E-0E6F-496B-6350EAD9D7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247416"/>
              </p:ext>
            </p:extLst>
          </p:nvPr>
        </p:nvGraphicFramePr>
        <p:xfrm>
          <a:off x="4328334" y="4958534"/>
          <a:ext cx="7033099" cy="14975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60752">
                  <a:extLst>
                    <a:ext uri="{9D8B030D-6E8A-4147-A177-3AD203B41FA5}">
                      <a16:colId xmlns:a16="http://schemas.microsoft.com/office/drawing/2014/main" val="2219009460"/>
                    </a:ext>
                  </a:extLst>
                </a:gridCol>
                <a:gridCol w="1118287">
                  <a:extLst>
                    <a:ext uri="{9D8B030D-6E8A-4147-A177-3AD203B41FA5}">
                      <a16:colId xmlns:a16="http://schemas.microsoft.com/office/drawing/2014/main" val="1350719596"/>
                    </a:ext>
                  </a:extLst>
                </a:gridCol>
                <a:gridCol w="1305017">
                  <a:extLst>
                    <a:ext uri="{9D8B030D-6E8A-4147-A177-3AD203B41FA5}">
                      <a16:colId xmlns:a16="http://schemas.microsoft.com/office/drawing/2014/main" val="1148548851"/>
                    </a:ext>
                  </a:extLst>
                </a:gridCol>
                <a:gridCol w="1449043">
                  <a:extLst>
                    <a:ext uri="{9D8B030D-6E8A-4147-A177-3AD203B41FA5}">
                      <a16:colId xmlns:a16="http://schemas.microsoft.com/office/drawing/2014/main" val="3941081353"/>
                    </a:ext>
                  </a:extLst>
                </a:gridCol>
              </a:tblGrid>
              <a:tr h="374385">
                <a:tc>
                  <a:txBody>
                    <a:bodyPr/>
                    <a:lstStyle/>
                    <a:p>
                      <a:r>
                        <a:rPr lang="ru-RU" dirty="0"/>
                        <a:t>Метрика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Baseline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Improved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Улучшение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046308"/>
                  </a:ext>
                </a:extLst>
              </a:tr>
              <a:tr h="374385">
                <a:tc>
                  <a:txBody>
                    <a:bodyPr/>
                    <a:lstStyle/>
                    <a:p>
                      <a:r>
                        <a:rPr lang="en-US" dirty="0"/>
                        <a:t>Score (</a:t>
                      </a:r>
                      <a:r>
                        <a:rPr lang="ru-RU" dirty="0"/>
                        <a:t>средний)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+4500%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921506"/>
                  </a:ext>
                </a:extLst>
              </a:tr>
              <a:tr h="374385">
                <a:tc>
                  <a:txBody>
                    <a:bodyPr/>
                    <a:lstStyle/>
                    <a:p>
                      <a:r>
                        <a:rPr lang="ru-RU" dirty="0" err="1"/>
                        <a:t>Геодистанция</a:t>
                      </a:r>
                      <a:r>
                        <a:rPr lang="ru-RU" dirty="0"/>
                        <a:t> (медианная)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300.16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+11500%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7466723"/>
                  </a:ext>
                </a:extLst>
              </a:tr>
              <a:tr h="374385">
                <a:tc>
                  <a:txBody>
                    <a:bodyPr/>
                    <a:lstStyle/>
                    <a:p>
                      <a:r>
                        <a:rPr lang="ru-RU" dirty="0"/>
                        <a:t>Доля успешных предсказаний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+4900%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0248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EBBEA9D-6150-AC3E-6FF8-469806D3F151}"/>
              </a:ext>
            </a:extLst>
          </p:cNvPr>
          <p:cNvSpPr txBox="1"/>
          <p:nvPr/>
        </p:nvSpPr>
        <p:spPr>
          <a:xfrm>
            <a:off x="514904" y="1909572"/>
            <a:ext cx="1030697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Запрос: 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“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стремянный пер 14с1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”</a:t>
            </a:r>
            <a:endParaRPr lang="ru-RU" sz="1600" dirty="0">
              <a:solidFill>
                <a:schemeClr val="tx1"/>
              </a:solidFill>
              <a:latin typeface="Calleo-Trial" panose="00000800000000000000" pitchFamily="2" charset="-52"/>
            </a:endParaRPr>
          </a:p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Ответ: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{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"</a:t>
            </a:r>
            <a:r>
              <a:rPr lang="en-US" sz="1600" dirty="0" err="1">
                <a:solidFill>
                  <a:schemeClr val="tx1"/>
                </a:solidFill>
                <a:latin typeface="Calleo-Trial" panose="00000800000000000000" pitchFamily="2" charset="-52"/>
              </a:rPr>
              <a:t>searched_address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": "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стремянный переулок 14 с1",</a:t>
            </a:r>
          </a:p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"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objects": [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{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"locality": </a:t>
            </a:r>
            <a:r>
              <a:rPr lang="en-US" sz="1600" dirty="0">
                <a:latin typeface="Calleo-Trial" panose="00000800000000000000" pitchFamily="2" charset="-52"/>
              </a:rPr>
              <a:t>"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Москва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",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"street": "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Стремянный переулок",</a:t>
            </a:r>
          </a:p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number": "14 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с1",</a:t>
            </a:r>
          </a:p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</a:t>
            </a:r>
            <a:r>
              <a:rPr lang="en-US" sz="1600" dirty="0" err="1">
                <a:solidFill>
                  <a:schemeClr val="tx1"/>
                </a:solidFill>
                <a:latin typeface="Calleo-Trial" panose="00000800000000000000" pitchFamily="2" charset="-52"/>
              </a:rPr>
              <a:t>normalized_address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": "</a:t>
            </a:r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Москва, Стремянный переулок, 14 строение 1",</a:t>
            </a:r>
          </a:p>
          <a:p>
            <a:r>
              <a:rPr lang="ru-RU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</a:t>
            </a:r>
            <a:r>
              <a:rPr lang="en-US" sz="1600" dirty="0" err="1">
                <a:solidFill>
                  <a:schemeClr val="tx1"/>
                </a:solidFill>
                <a:latin typeface="Calleo-Trial" panose="00000800000000000000" pitchFamily="2" charset="-52"/>
              </a:rPr>
              <a:t>lon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": 37.63233658333333,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</a:t>
            </a:r>
            <a:r>
              <a:rPr lang="en-US" sz="1600" dirty="0" err="1">
                <a:solidFill>
                  <a:schemeClr val="tx1"/>
                </a:solidFill>
                <a:latin typeface="Calleo-Trial" panose="00000800000000000000" pitchFamily="2" charset="-52"/>
              </a:rPr>
              <a:t>lat</a:t>
            </a:r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": 55.72866638333334,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  "score": 1.0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  }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  ]</a:t>
            </a:r>
          </a:p>
          <a:p>
            <a:r>
              <a:rPr lang="en-US" sz="1600" dirty="0">
                <a:solidFill>
                  <a:schemeClr val="tx1"/>
                </a:solidFill>
                <a:latin typeface="Calleo-Trial" panose="00000800000000000000" pitchFamily="2" charset="-52"/>
              </a:rPr>
              <a:t>}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4222BF2-A978-9B3D-7F92-8C42CE6B3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960" y="218633"/>
            <a:ext cx="1234370" cy="1234370"/>
          </a:xfrm>
          <a:prstGeom prst="rect">
            <a:avLst/>
          </a:prstGeom>
        </p:spPr>
      </p:pic>
      <p:pic>
        <p:nvPicPr>
          <p:cNvPr id="5128" name="Picture 8" descr="Picture background">
            <a:extLst>
              <a:ext uri="{FF2B5EF4-FFF2-40B4-BE49-F238E27FC236}">
                <a16:creationId xmlns:a16="http://schemas.microsoft.com/office/drawing/2014/main" id="{24E6DAF6-1E1A-8CD9-2CE5-7A95565FD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304" y="72049"/>
            <a:ext cx="1402673" cy="1402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553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F5F63-278E-FBBD-82BF-1EE205D19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42343DB6-73FC-7F28-0727-E4B9D57C2004}"/>
              </a:ext>
            </a:extLst>
          </p:cNvPr>
          <p:cNvSpPr/>
          <p:nvPr/>
        </p:nvSpPr>
        <p:spPr>
          <a:xfrm>
            <a:off x="499620" y="1759421"/>
            <a:ext cx="11192757" cy="473216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1"/>
              </a:solidFill>
              <a:latin typeface="Calleo-Trial" panose="00000800000000000000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425020E5-A116-DC5C-D446-49B0FE24C90B}"/>
              </a:ext>
            </a:extLst>
          </p:cNvPr>
          <p:cNvSpPr/>
          <p:nvPr/>
        </p:nvSpPr>
        <p:spPr>
          <a:xfrm>
            <a:off x="870012" y="2459115"/>
            <a:ext cx="5598365" cy="117494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E15A40-A3B9-A598-E963-FFA8F1AA14DB}"/>
              </a:ext>
            </a:extLst>
          </p:cNvPr>
          <p:cNvSpPr txBox="1"/>
          <p:nvPr/>
        </p:nvSpPr>
        <p:spPr>
          <a:xfrm>
            <a:off x="941033" y="2562645"/>
            <a:ext cx="60952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Четкое разделение модулей:</a:t>
            </a:r>
            <a:endParaRPr lang="en-US" dirty="0">
              <a:latin typeface="Calleo-Trial" panose="00000800000000000000" pitchFamily="2" charset="-52"/>
            </a:endParaRP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en-US" dirty="0" err="1">
                <a:latin typeface="Calleo-Trial" panose="00000800000000000000" pitchFamily="2" charset="-52"/>
              </a:rPr>
              <a:t>etl</a:t>
            </a:r>
            <a:r>
              <a:rPr lang="en-US" dirty="0">
                <a:latin typeface="Calleo-Trial" panose="00000800000000000000" pitchFamily="2" charset="-52"/>
              </a:rPr>
              <a:t>/, geocoder/, </a:t>
            </a:r>
            <a:r>
              <a:rPr lang="en-US" dirty="0" err="1">
                <a:latin typeface="Calleo-Trial" panose="00000800000000000000" pitchFamily="2" charset="-52"/>
              </a:rPr>
              <a:t>db</a:t>
            </a:r>
            <a:r>
              <a:rPr lang="en-US" dirty="0">
                <a:latin typeface="Calleo-Trial" panose="00000800000000000000" pitchFamily="2" charset="-52"/>
              </a:rPr>
              <a:t>/, evaluation/, </a:t>
            </a:r>
            <a:r>
              <a:rPr lang="en-US" dirty="0" err="1">
                <a:latin typeface="Calleo-Trial" panose="00000800000000000000" pitchFamily="2" charset="-52"/>
              </a:rPr>
              <a:t>api</a:t>
            </a:r>
            <a:r>
              <a:rPr lang="en-US" dirty="0">
                <a:latin typeface="Calleo-Trial" panose="00000800000000000000" pitchFamily="2" charset="-52"/>
              </a:rPr>
              <a:t>/, web/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923C5C-4213-563D-A0E9-253093BF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78" y="110605"/>
            <a:ext cx="11610043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ВОСПРОИЗВОДИМОСТЬ</a:t>
            </a: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956E90A7-CC16-092B-A96A-10943F7E9BBB}"/>
              </a:ext>
            </a:extLst>
          </p:cNvPr>
          <p:cNvSpPr/>
          <p:nvPr/>
        </p:nvSpPr>
        <p:spPr>
          <a:xfrm>
            <a:off x="798990" y="4110361"/>
            <a:ext cx="6649375" cy="11008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CDAE6-CAA0-6E97-2703-D165A88AC0D6}"/>
              </a:ext>
            </a:extLst>
          </p:cNvPr>
          <p:cNvSpPr txBox="1"/>
          <p:nvPr/>
        </p:nvSpPr>
        <p:spPr>
          <a:xfrm>
            <a:off x="870012" y="4219236"/>
            <a:ext cx="71531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Calleo-Trial" panose="00000800000000000000" pitchFamily="2" charset="-52"/>
              </a:rPr>
              <a:t>Отдельный контейнер для API (</a:t>
            </a:r>
            <a:r>
              <a:rPr lang="ru-RU" dirty="0" err="1">
                <a:latin typeface="Calleo-Trial" panose="00000800000000000000" pitchFamily="2" charset="-52"/>
              </a:rPr>
              <a:t>FastAPI</a:t>
            </a:r>
            <a:r>
              <a:rPr lang="ru-RU" dirty="0">
                <a:latin typeface="Calleo-Trial" panose="00000800000000000000" pitchFamily="2" charset="-52"/>
              </a:rPr>
              <a:t> + </a:t>
            </a:r>
            <a:r>
              <a:rPr lang="ru-RU" dirty="0" err="1">
                <a:latin typeface="Calleo-Trial" panose="00000800000000000000" pitchFamily="2" charset="-52"/>
              </a:rPr>
              <a:t>Uvicorn</a:t>
            </a:r>
            <a:r>
              <a:rPr lang="ru-RU" dirty="0">
                <a:latin typeface="Calleo-Trial" panose="00000800000000000000" pitchFamily="2" charset="-52"/>
              </a:rPr>
              <a:t>)</a:t>
            </a:r>
          </a:p>
          <a:p>
            <a:endParaRPr lang="ru-RU" dirty="0">
              <a:latin typeface="Calleo-Trial" panose="00000800000000000000" pitchFamily="2" charset="-52"/>
            </a:endParaRPr>
          </a:p>
          <a:p>
            <a:r>
              <a:rPr lang="ru-RU" dirty="0">
                <a:latin typeface="Calleo-Trial" panose="00000800000000000000" pitchFamily="2" charset="-52"/>
              </a:rPr>
              <a:t>Отдельный контейнер для </a:t>
            </a:r>
            <a:r>
              <a:rPr lang="ru-RU" dirty="0" err="1">
                <a:latin typeface="Calleo-Trial" panose="00000800000000000000" pitchFamily="2" charset="-52"/>
              </a:rPr>
              <a:t>PostgreSQL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F187645B-4783-9BE9-F98E-FBCEA9BDA32E}"/>
              </a:ext>
            </a:extLst>
          </p:cNvPr>
          <p:cNvSpPr/>
          <p:nvPr/>
        </p:nvSpPr>
        <p:spPr>
          <a:xfrm>
            <a:off x="7240479" y="3125836"/>
            <a:ext cx="3679796" cy="330719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920D17-796C-1CA6-0493-5647E376992C}"/>
              </a:ext>
            </a:extLst>
          </p:cNvPr>
          <p:cNvSpPr txBox="1"/>
          <p:nvPr/>
        </p:nvSpPr>
        <p:spPr>
          <a:xfrm>
            <a:off x="7240479" y="2533225"/>
            <a:ext cx="3679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Calleo-Trial" panose="00000800000000000000" pitchFamily="2" charset="-52"/>
              </a:rPr>
              <a:t>Запуск одной командой:</a:t>
            </a:r>
          </a:p>
          <a:p>
            <a:pPr algn="ctr"/>
            <a:endParaRPr lang="ru-RU" dirty="0">
              <a:latin typeface="Calleo-Trial" panose="00000800000000000000" pitchFamily="2" charset="-52"/>
            </a:endParaRPr>
          </a:p>
          <a:p>
            <a:pPr algn="ctr"/>
            <a:r>
              <a:rPr lang="ru-RU" dirty="0" err="1">
                <a:latin typeface="Calleo-Trial" panose="00000800000000000000" pitchFamily="2" charset="-52"/>
              </a:rPr>
              <a:t>docker-compose</a:t>
            </a:r>
            <a:r>
              <a:rPr lang="ru-RU" dirty="0">
                <a:latin typeface="Calleo-Trial" panose="00000800000000000000" pitchFamily="2" charset="-52"/>
              </a:rPr>
              <a:t> </a:t>
            </a:r>
            <a:r>
              <a:rPr lang="ru-RU" dirty="0" err="1">
                <a:latin typeface="Calleo-Trial" panose="00000800000000000000" pitchFamily="2" charset="-52"/>
              </a:rPr>
              <a:t>up</a:t>
            </a:r>
            <a:r>
              <a:rPr lang="ru-RU" dirty="0">
                <a:latin typeface="Calleo-Trial" panose="00000800000000000000" pitchFamily="2" charset="-52"/>
              </a:rPr>
              <a:t> --</a:t>
            </a:r>
            <a:r>
              <a:rPr lang="ru-RU" dirty="0" err="1">
                <a:latin typeface="Calleo-Trial" panose="00000800000000000000" pitchFamily="2" charset="-52"/>
              </a:rPr>
              <a:t>build</a:t>
            </a:r>
            <a:endParaRPr lang="ru-RU" dirty="0">
              <a:latin typeface="Calleo-Trial" panose="00000800000000000000" pitchFamily="2" charset="-52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4937C5F-9DC0-854B-8DA8-7217B382D249}"/>
              </a:ext>
            </a:extLst>
          </p:cNvPr>
          <p:cNvSpPr/>
          <p:nvPr/>
        </p:nvSpPr>
        <p:spPr>
          <a:xfrm>
            <a:off x="7747735" y="4536788"/>
            <a:ext cx="3577701" cy="136845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  <a:latin typeface="Calleo-Trial" panose="00000800000000000000" pitchFamily="2" charset="-52"/>
              </a:rPr>
              <a:t>Подробный </a:t>
            </a:r>
            <a:r>
              <a:rPr lang="en-US" dirty="0">
                <a:solidFill>
                  <a:schemeClr val="tx1"/>
                </a:solidFill>
                <a:latin typeface="Calleo-Trial" panose="00000800000000000000" pitchFamily="2" charset="-52"/>
              </a:rPr>
              <a:t>README.md</a:t>
            </a:r>
            <a:endParaRPr lang="ru-RU" dirty="0">
              <a:solidFill>
                <a:schemeClr val="tx1"/>
              </a:solidFill>
              <a:latin typeface="Calleo-Trial" panose="00000800000000000000" pitchFamily="2" charset="-52"/>
            </a:endParaRPr>
          </a:p>
        </p:txBody>
      </p:sp>
      <p:pic>
        <p:nvPicPr>
          <p:cNvPr id="6148" name="Picture 4" descr="Picture background">
            <a:extLst>
              <a:ext uri="{FF2B5EF4-FFF2-40B4-BE49-F238E27FC236}">
                <a16:creationId xmlns:a16="http://schemas.microsoft.com/office/drawing/2014/main" id="{34A3BF51-2B32-B3E3-3128-61342C591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78" y="102011"/>
            <a:ext cx="2565391" cy="144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icture background">
            <a:extLst>
              <a:ext uri="{FF2B5EF4-FFF2-40B4-BE49-F238E27FC236}">
                <a16:creationId xmlns:a16="http://schemas.microsoft.com/office/drawing/2014/main" id="{D89FD56C-9B73-7B5B-3FE5-A83E97110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2402" y="182116"/>
            <a:ext cx="1369869" cy="136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61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38DA08-85D9-DCFE-13CA-DE8CA4727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77" y="365125"/>
            <a:ext cx="11610043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alleo-Trial" panose="00000800000000000000" pitchFamily="2" charset="-52"/>
              </a:rPr>
              <a:t>СТИЛЬНЫЙ И УДОБНЫЙ ИНТЕРФЕЙС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16E2C2-6C85-1B35-6EF3-311E8208DE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2" t="765" r="898" b="1"/>
          <a:stretch>
            <a:fillRect/>
          </a:stretch>
        </p:blipFill>
        <p:spPr>
          <a:xfrm>
            <a:off x="470516" y="2253165"/>
            <a:ext cx="6951216" cy="3358145"/>
          </a:xfrm>
          <a:prstGeom prst="rect">
            <a:avLst/>
          </a:prstGeom>
        </p:spPr>
      </p:pic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E011E64C-3714-5E32-4C57-5CB74549C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0453" b="-261"/>
          <a:stretch>
            <a:fillRect/>
          </a:stretch>
        </p:blipFill>
        <p:spPr bwMode="auto">
          <a:xfrm>
            <a:off x="348177" y="2055813"/>
            <a:ext cx="7252860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1F38AC8-1E1B-57BC-3C14-FE2AAAB0D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398" y="2171895"/>
            <a:ext cx="2672178" cy="3952237"/>
          </a:xfrm>
          <a:prstGeom prst="rect">
            <a:avLst/>
          </a:prstGeom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BDF09811-54E9-34A0-8FE1-4F814B6EF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255" y="1609836"/>
            <a:ext cx="5903650" cy="509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9096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729</Words>
  <Application>Microsoft Office PowerPoint</Application>
  <PresentationFormat>Широкоэкранный</PresentationFormat>
  <Paragraphs>178</Paragraphs>
  <Slides>12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Calleo-Trial</vt:lpstr>
      <vt:lpstr>Тема Office</vt:lpstr>
      <vt:lpstr>ГЕОКОДЕР АДРЕСОВ МОСКВЫ</vt:lpstr>
      <vt:lpstr>АРХИТЕКТУРА</vt:lpstr>
      <vt:lpstr>СТРУКТУРА И ОБРАБОТКА ДАННЫХ</vt:lpstr>
      <vt:lpstr> БАЗА ДАННЫХ</vt:lpstr>
      <vt:lpstr>BASELINE ГЕОКОДЕР</vt:lpstr>
      <vt:lpstr>УЛУЧШЕННЫЙ ГЕОКОДЕР</vt:lpstr>
      <vt:lpstr>ВАЛИДАЦИЯ</vt:lpstr>
      <vt:lpstr>ВОСПРОИЗВОДИМОСТЬ</vt:lpstr>
      <vt:lpstr>СТИЛЬНЫЙ И УДОБНЫЙ ИНТЕРФЕЙС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Степан Баскаков</dc:creator>
  <cp:lastModifiedBy>Степан Баскаков</cp:lastModifiedBy>
  <cp:revision>18</cp:revision>
  <dcterms:created xsi:type="dcterms:W3CDTF">2025-11-15T21:00:44Z</dcterms:created>
  <dcterms:modified xsi:type="dcterms:W3CDTF">2025-11-16T01:09:32Z</dcterms:modified>
</cp:coreProperties>
</file>